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58" r:id="rId4"/>
    <p:sldId id="262" r:id="rId5"/>
    <p:sldId id="259" r:id="rId6"/>
    <p:sldId id="260" r:id="rId7"/>
    <p:sldId id="263" r:id="rId8"/>
    <p:sldId id="264" r:id="rId9"/>
    <p:sldId id="265" r:id="rId10"/>
    <p:sldId id="261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349A3D-67EF-453F-BDD0-0270CC48D8A3}" v="33" dt="2021-11-17T21:14:17.5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27F696-FC25-47C7-8754-9AF4AFF9AC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7826D2E-BF36-4E63-9B1A-50A87B5770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DE6F57A-9803-4091-A99C-541B87BFE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FDEC-89E6-4D9E-9BE9-B4DEDF7B3713}" type="datetimeFigureOut">
              <a:rPr lang="nl-NL" smtClean="0"/>
              <a:t>10-1-2022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97B2922-13AF-49F6-B735-CB1D83309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6DC0EF6-195C-43BC-946E-35782DF9B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689D5-CA71-4680-9753-EE8EA88766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935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286F2D-E9D6-40F2-B702-AD041035A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DE35982-0489-432A-AF3D-12C27CFCFC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44D556B-461F-49B0-AD65-6BBE43E64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FDEC-89E6-4D9E-9BE9-B4DEDF7B3713}" type="datetimeFigureOut">
              <a:rPr lang="nl-NL" smtClean="0"/>
              <a:t>10-1-2022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9AF605D-734A-4FBE-AE38-6EC6360DD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6CA876-0684-4C0F-8204-1B3B28A0E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689D5-CA71-4680-9753-EE8EA88766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9733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4DDF641-92CB-48B7-854B-38CD0D2BD0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744B49C-2241-4EF7-A79B-7458381F05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4B7DA5B-3B44-4B6A-8ECC-100A68FE4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FDEC-89E6-4D9E-9BE9-B4DEDF7B3713}" type="datetimeFigureOut">
              <a:rPr lang="nl-NL" smtClean="0"/>
              <a:t>10-1-2022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CE3A493-5852-4DD7-A88F-34DEBB0B8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CE0519C-1F93-46E7-A57D-EFBDCBB88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689D5-CA71-4680-9753-EE8EA88766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3566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541C3A-54E5-410A-AC91-28B3A96C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9E6FF6C-826C-48E8-8FFB-7DBFFB3680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89E825F-C2E9-492D-97C3-70B4FDC0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FDEC-89E6-4D9E-9BE9-B4DEDF7B3713}" type="datetimeFigureOut">
              <a:rPr lang="nl-NL" smtClean="0"/>
              <a:t>10-1-2022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8ED300B-1969-4848-86A2-EB31BE979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A54F1F-6E70-4D26-97B4-97CA03DA3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689D5-CA71-4680-9753-EE8EA88766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4155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9E41DF-6CE5-4102-9DF1-F5A5194F2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63C8B4F-F709-4381-8A16-B7C667EC8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C56B285-CF2E-47B3-928D-F13BE18CC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FDEC-89E6-4D9E-9BE9-B4DEDF7B3713}" type="datetimeFigureOut">
              <a:rPr lang="nl-NL" smtClean="0"/>
              <a:t>10-1-2022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EE801F7-A079-4201-AD05-337734EA2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3CC4954-C54D-4B8C-9568-69361675D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689D5-CA71-4680-9753-EE8EA88766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5033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641B70-5E82-476A-BBB9-950A0B0E5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84AF75E-3EC9-4ECE-9893-1942ACB7A8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EB5A9A9-7F58-4238-BD34-2F996F187D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433A920-2470-468E-B70A-383495489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FDEC-89E6-4D9E-9BE9-B4DEDF7B3713}" type="datetimeFigureOut">
              <a:rPr lang="nl-NL" smtClean="0"/>
              <a:t>10-1-2022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3CD2D33-4580-476E-A73F-BFCFB0484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D66482E-73BA-499C-B7FD-C43D1CA23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689D5-CA71-4680-9753-EE8EA88766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1510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E2D927-AB89-4E53-9C0C-74BE57F0F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97F9D10-DCA6-469E-9011-3A6628843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AC5412B-3691-4C9F-92BD-88A9208BB9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16EA45B-041D-452B-B4D2-9233E3DC2E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3BE0898-6098-4DD1-95C5-B9311B0919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D53EC2F-B374-4B1F-85BB-36C5DBF4E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FDEC-89E6-4D9E-9BE9-B4DEDF7B3713}" type="datetimeFigureOut">
              <a:rPr lang="nl-NL" smtClean="0"/>
              <a:t>10-1-2022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51BABB6-9235-41EF-BF5C-78091509F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E272A7D-F812-404D-BFB5-268C847A3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689D5-CA71-4680-9753-EE8EA88766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3958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3899EA-E5B6-4EBF-9AA0-0362C3A62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CD8375E-B6D4-422B-940C-5B70D4EF9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FDEC-89E6-4D9E-9BE9-B4DEDF7B3713}" type="datetimeFigureOut">
              <a:rPr lang="nl-NL" smtClean="0"/>
              <a:t>10-1-2022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2AC6569-9A6F-40EF-8199-7C1470D56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2D09D07-A582-47C5-BC4C-46893B5AE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689D5-CA71-4680-9753-EE8EA88766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0320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882C7FA-32D0-406D-A195-9B030B16A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FDEC-89E6-4D9E-9BE9-B4DEDF7B3713}" type="datetimeFigureOut">
              <a:rPr lang="nl-NL" smtClean="0"/>
              <a:t>10-1-2022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DEECB95-6FC3-41C4-BE42-9D5230B67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7CB44EA-0B53-423E-99B1-B98ABD491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689D5-CA71-4680-9753-EE8EA88766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955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02072A-669F-4560-8FA8-FD2F65F34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A3CE8F2-0ACC-4A9E-9097-34C8B29C8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F7F69F0-95E3-44A6-BD2C-EBD81F6FFD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C2DF3BB-FF89-4DB6-9CCD-8F87E67B1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FDEC-89E6-4D9E-9BE9-B4DEDF7B3713}" type="datetimeFigureOut">
              <a:rPr lang="nl-NL" smtClean="0"/>
              <a:t>10-1-2022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B9EA8BC-41BB-4738-A7E5-FFE3B33DA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7DFCFE4-405A-4093-968A-5FC240EFF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689D5-CA71-4680-9753-EE8EA88766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5472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309D03-8196-4421-8C86-8D4980CBF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9A2E78B-70E8-4B88-AB71-47085B71DA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9A40F33-A484-482A-83A4-B423DD80F3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7D5B0EF-463F-4439-986F-ECF0151DC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FDEC-89E6-4D9E-9BE9-B4DEDF7B3713}" type="datetimeFigureOut">
              <a:rPr lang="nl-NL" smtClean="0"/>
              <a:t>10-1-2022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1772F84-61EE-452B-B851-AE656B3F4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EECDD70-295F-4754-AC87-39006C118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689D5-CA71-4680-9753-EE8EA88766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2792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6815D5C-8204-4B8A-929B-6B36A557C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1B623F5-B0D1-4340-8EC2-C981BF4782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D297D1E-B80D-4E1F-B32A-4691CBEFC7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6FDEC-89E6-4D9E-9BE9-B4DEDF7B3713}" type="datetimeFigureOut">
              <a:rPr lang="nl-NL" smtClean="0"/>
              <a:t>10-1-2022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FC7548C-73A9-4A58-9DEC-1E24393039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13FF449-57E4-4E15-A4CC-F608747E30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689D5-CA71-4680-9753-EE8EA88766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994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l.dreamstime.com/stock-afbeelding-jongens-en-meisjes-image28943991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uders.net/product/opvoeding-school-2/jongens-en-meisjes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lentwoman.nl/blog/detail/171/referenties/overzicht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nl.dreamstime.com/royalty-vrije-stock-foto-het-leuke-kind-van-het-jongens-gelukkige-tevreden-dagdromen-image9119915" TargetMode="Externa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fxZKzjLvF8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03421FED-654A-48A7-ADD5-EF87BE9085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91" r="2" b="4922"/>
          <a:stretch/>
        </p:blipFill>
        <p:spPr>
          <a:xfrm>
            <a:off x="20" y="1302606"/>
            <a:ext cx="4413566" cy="4252313"/>
          </a:xfrm>
          <a:custGeom>
            <a:avLst/>
            <a:gdLst/>
            <a:ahLst/>
            <a:cxnLst/>
            <a:rect l="l" t="t" r="r" b="b"/>
            <a:pathLst>
              <a:path w="4413586" h="4252313">
                <a:moveTo>
                  <a:pt x="0" y="0"/>
                </a:moveTo>
                <a:lnTo>
                  <a:pt x="2062856" y="0"/>
                </a:lnTo>
                <a:lnTo>
                  <a:pt x="2063084" y="493"/>
                </a:lnTo>
                <a:lnTo>
                  <a:pt x="2450944" y="493"/>
                </a:lnTo>
                <a:lnTo>
                  <a:pt x="4413586" y="4252313"/>
                </a:lnTo>
                <a:lnTo>
                  <a:pt x="388087" y="4252313"/>
                </a:lnTo>
                <a:lnTo>
                  <a:pt x="388087" y="4251820"/>
                </a:lnTo>
                <a:lnTo>
                  <a:pt x="0" y="4251820"/>
                </a:lnTo>
                <a:close/>
              </a:path>
            </a:pathLst>
          </a:cu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CBF71E6-C54A-4E15-90AD-354C39435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965697" y="1303083"/>
            <a:ext cx="9226303" cy="4251821"/>
          </a:xfrm>
          <a:custGeom>
            <a:avLst/>
            <a:gdLst>
              <a:gd name="connsiteX0" fmla="*/ 0 w 9226303"/>
              <a:gd name="connsiteY0" fmla="*/ 0 h 4251821"/>
              <a:gd name="connsiteX1" fmla="*/ 9226303 w 9226303"/>
              <a:gd name="connsiteY1" fmla="*/ 0 h 4251821"/>
              <a:gd name="connsiteX2" fmla="*/ 7263661 w 9226303"/>
              <a:gd name="connsiteY2" fmla="*/ 4251821 h 4251821"/>
              <a:gd name="connsiteX3" fmla="*/ 0 w 9226303"/>
              <a:gd name="connsiteY3" fmla="*/ 4251821 h 4251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6303" h="4251821">
                <a:moveTo>
                  <a:pt x="0" y="0"/>
                </a:moveTo>
                <a:lnTo>
                  <a:pt x="9226303" y="0"/>
                </a:lnTo>
                <a:lnTo>
                  <a:pt x="7263661" y="4251821"/>
                </a:lnTo>
                <a:lnTo>
                  <a:pt x="0" y="4251821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A623FB8-F1B3-4EF7-A9C5-0C11917706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6912" y="3863697"/>
            <a:ext cx="6029936" cy="911117"/>
          </a:xfrm>
        </p:spPr>
        <p:txBody>
          <a:bodyPr>
            <a:normAutofit/>
          </a:bodyPr>
          <a:lstStyle/>
          <a:p>
            <a:pPr algn="l"/>
            <a:r>
              <a:rPr lang="nl-NL" sz="2000" dirty="0">
                <a:solidFill>
                  <a:srgbClr val="FFFFFF"/>
                </a:solidFill>
              </a:rPr>
              <a:t>Les 5: Omgaan met jongens en meisjes (in de groep)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ED6C30D-C155-4B66-89F4-924EDAC2AC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8589" y="1828800"/>
            <a:ext cx="6378259" cy="2027941"/>
          </a:xfrm>
        </p:spPr>
        <p:txBody>
          <a:bodyPr>
            <a:normAutofit/>
          </a:bodyPr>
          <a:lstStyle/>
          <a:p>
            <a:pPr algn="l"/>
            <a:r>
              <a:rPr lang="nl-NL">
                <a:solidFill>
                  <a:srgbClr val="FFFFFF"/>
                </a:solidFill>
              </a:rPr>
              <a:t>Module Diversiteit</a:t>
            </a:r>
          </a:p>
        </p:txBody>
      </p:sp>
    </p:spTree>
    <p:extLst>
      <p:ext uri="{BB962C8B-B14F-4D97-AF65-F5344CB8AC3E}">
        <p14:creationId xmlns:p14="http://schemas.microsoft.com/office/powerpoint/2010/main" val="626600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292C2C8-084D-4365-96FC-F6B80E11107E}"/>
              </a:ext>
            </a:extLst>
          </p:cNvPr>
          <p:cNvSpPr txBox="1"/>
          <p:nvPr/>
        </p:nvSpPr>
        <p:spPr>
          <a:xfrm>
            <a:off x="630936" y="2660904"/>
            <a:ext cx="4818888" cy="354787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u="sng" dirty="0" err="1">
                <a:highlight>
                  <a:srgbClr val="FFFF00"/>
                </a:highlight>
              </a:rPr>
              <a:t>Opdracht</a:t>
            </a:r>
            <a:r>
              <a:rPr lang="en-US" sz="2000" b="1" u="sng" dirty="0">
                <a:highlight>
                  <a:srgbClr val="FFFF00"/>
                </a:highlight>
              </a:rPr>
              <a:t> 4: </a:t>
            </a:r>
            <a:br>
              <a:rPr lang="en-US" sz="2000" b="1" dirty="0"/>
            </a:br>
            <a:r>
              <a:rPr lang="en-US" sz="2000" b="1" dirty="0"/>
              <a:t>Maak </a:t>
            </a:r>
            <a:r>
              <a:rPr lang="en-US" sz="2000" b="1" dirty="0" err="1"/>
              <a:t>een</a:t>
            </a:r>
            <a:r>
              <a:rPr lang="en-US" sz="2000" b="1" dirty="0"/>
              <a:t> </a:t>
            </a:r>
            <a:r>
              <a:rPr lang="en-US" sz="2000" b="1" dirty="0" err="1"/>
              <a:t>pagina</a:t>
            </a:r>
            <a:r>
              <a:rPr lang="en-US" sz="2000" b="1" dirty="0"/>
              <a:t> </a:t>
            </a:r>
            <a:r>
              <a:rPr lang="en-US" sz="2000" b="1" dirty="0" err="1"/>
              <a:t>voor</a:t>
            </a:r>
            <a:r>
              <a:rPr lang="en-US" sz="2000" b="1" dirty="0"/>
              <a:t> in je </a:t>
            </a:r>
            <a:r>
              <a:rPr lang="en-US" sz="2000" b="1" dirty="0" err="1"/>
              <a:t>tijdschrift</a:t>
            </a:r>
            <a:r>
              <a:rPr lang="en-US" sz="2000" b="1" dirty="0"/>
              <a:t> </a:t>
            </a:r>
            <a:r>
              <a:rPr lang="en-US" sz="2000" b="1" dirty="0" err="1"/>
              <a:t>waarin</a:t>
            </a:r>
            <a:r>
              <a:rPr lang="en-US" sz="2000" b="1" dirty="0"/>
              <a:t> je </a:t>
            </a:r>
            <a:r>
              <a:rPr lang="en-US" sz="2000" b="1" dirty="0" err="1"/>
              <a:t>reclame</a:t>
            </a:r>
            <a:r>
              <a:rPr lang="en-US" sz="2000" b="1" dirty="0"/>
              <a:t> </a:t>
            </a:r>
            <a:r>
              <a:rPr lang="en-US" sz="2000" b="1" dirty="0" err="1"/>
              <a:t>maakt</a:t>
            </a:r>
            <a:r>
              <a:rPr lang="en-US" sz="2000" b="1" dirty="0"/>
              <a:t> </a:t>
            </a:r>
            <a:r>
              <a:rPr lang="en-US" sz="2000" b="1" dirty="0" err="1"/>
              <a:t>voor</a:t>
            </a:r>
            <a:r>
              <a:rPr lang="en-US" sz="2000" b="1" dirty="0"/>
              <a:t> </a:t>
            </a:r>
            <a:r>
              <a:rPr lang="en-US" sz="2000" b="1" dirty="0" err="1"/>
              <a:t>jouw</a:t>
            </a:r>
            <a:r>
              <a:rPr lang="en-US" sz="2000" b="1" dirty="0"/>
              <a:t> school of </a:t>
            </a:r>
            <a:r>
              <a:rPr lang="en-US" sz="2000" b="1" dirty="0" err="1"/>
              <a:t>kinderopvang</a:t>
            </a:r>
            <a:r>
              <a:rPr lang="en-US" sz="2000" b="1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Je wilt in je </a:t>
            </a:r>
            <a:r>
              <a:rPr lang="en-US" sz="2000" dirty="0" err="1"/>
              <a:t>advertentie</a:t>
            </a:r>
            <a:r>
              <a:rPr lang="en-US" sz="2000" dirty="0"/>
              <a:t> laten </a:t>
            </a:r>
            <a:r>
              <a:rPr lang="en-US" sz="2000" dirty="0" err="1"/>
              <a:t>zien</a:t>
            </a:r>
            <a:r>
              <a:rPr lang="en-US" sz="2000" dirty="0"/>
              <a:t> </a:t>
            </a:r>
            <a:r>
              <a:rPr lang="en-US" sz="2000" dirty="0" err="1"/>
              <a:t>dat</a:t>
            </a:r>
            <a:r>
              <a:rPr lang="en-US" sz="2000" dirty="0"/>
              <a:t> </a:t>
            </a:r>
            <a:r>
              <a:rPr lang="en-US" sz="2000" dirty="0" err="1"/>
              <a:t>bij</a:t>
            </a:r>
            <a:r>
              <a:rPr lang="en-US" sz="2000" dirty="0"/>
              <a:t> </a:t>
            </a:r>
            <a:r>
              <a:rPr lang="en-US" sz="2000" dirty="0" err="1"/>
              <a:t>jou</a:t>
            </a:r>
            <a:r>
              <a:rPr lang="en-US" sz="2000" dirty="0"/>
              <a:t> op school </a:t>
            </a:r>
            <a:r>
              <a:rPr lang="en-US" sz="2000" dirty="0" err="1"/>
              <a:t>bewust</a:t>
            </a:r>
            <a:r>
              <a:rPr lang="en-US" sz="2000" dirty="0"/>
              <a:t> </a:t>
            </a:r>
            <a:r>
              <a:rPr lang="en-US" sz="2000" dirty="0" err="1"/>
              <a:t>omgegaan</a:t>
            </a:r>
            <a:r>
              <a:rPr lang="en-US" sz="2000" dirty="0"/>
              <a:t> </a:t>
            </a:r>
            <a:r>
              <a:rPr lang="en-US" sz="2000" dirty="0" err="1"/>
              <a:t>wordt</a:t>
            </a:r>
            <a:r>
              <a:rPr lang="en-US" sz="2000" dirty="0"/>
              <a:t> met gender.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Gebruik</a:t>
            </a:r>
            <a:r>
              <a:rPr lang="en-US" sz="2000" dirty="0"/>
              <a:t> </a:t>
            </a:r>
            <a:r>
              <a:rPr lang="en-US" sz="2000" dirty="0" err="1"/>
              <a:t>hierbij</a:t>
            </a:r>
            <a:r>
              <a:rPr lang="en-US" sz="2000" dirty="0"/>
              <a:t> de </a:t>
            </a:r>
            <a:r>
              <a:rPr lang="en-US" sz="2000" dirty="0" err="1"/>
              <a:t>aandachtspunten</a:t>
            </a:r>
            <a:r>
              <a:rPr lang="en-US" sz="2000" dirty="0"/>
              <a:t> </a:t>
            </a:r>
            <a:r>
              <a:rPr lang="en-US" sz="2000" dirty="0" err="1"/>
              <a:t>voor</a:t>
            </a:r>
            <a:r>
              <a:rPr lang="en-US" sz="2000" dirty="0"/>
              <a:t> </a:t>
            </a:r>
            <a:r>
              <a:rPr lang="en-US" sz="2000" dirty="0" err="1"/>
              <a:t>genderbewust</a:t>
            </a:r>
            <a:r>
              <a:rPr lang="en-US" sz="2000" dirty="0"/>
              <a:t> </a:t>
            </a:r>
            <a:r>
              <a:rPr lang="en-US" sz="2000" dirty="0" err="1"/>
              <a:t>opvoeden</a:t>
            </a:r>
            <a:r>
              <a:rPr lang="en-US" sz="2000" dirty="0"/>
              <a:t> </a:t>
            </a:r>
            <a:r>
              <a:rPr lang="en-US" sz="2000" dirty="0" err="1"/>
              <a:t>uit</a:t>
            </a:r>
            <a:r>
              <a:rPr lang="en-US" sz="2000" dirty="0"/>
              <a:t> je </a:t>
            </a:r>
            <a:r>
              <a:rPr lang="en-US" sz="2000" dirty="0" err="1"/>
              <a:t>boek</a:t>
            </a:r>
            <a:r>
              <a:rPr lang="en-US" sz="2000" dirty="0"/>
              <a:t>, </a:t>
            </a:r>
            <a:r>
              <a:rPr lang="en-US" sz="2000" dirty="0" err="1"/>
              <a:t>blz</a:t>
            </a:r>
            <a:r>
              <a:rPr lang="en-US" sz="2000" dirty="0"/>
              <a:t>. 100.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3BA6568-0992-470D-AEB9-6D2AFAFE7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699516"/>
            <a:ext cx="5458968" cy="545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386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83F13C3B-A216-48D5-8313-6442D8C98EFB}"/>
              </a:ext>
            </a:extLst>
          </p:cNvPr>
          <p:cNvSpPr/>
          <p:nvPr/>
        </p:nvSpPr>
        <p:spPr>
          <a:xfrm>
            <a:off x="3732212" y="3244334"/>
            <a:ext cx="4727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https://genderklik.be/wat-is-gender/wat-gender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1FF2211F-2F50-4A54-886B-C7DD3945C937}"/>
              </a:ext>
            </a:extLst>
          </p:cNvPr>
          <p:cNvSpPr/>
          <p:nvPr/>
        </p:nvSpPr>
        <p:spPr>
          <a:xfrm>
            <a:off x="3727721" y="1500485"/>
            <a:ext cx="45079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Raadseltjes……</a:t>
            </a:r>
            <a:endParaRPr lang="nl-N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99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7E27DE37-7750-4D9D-B089-E2DA0B104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5244" y="-8076"/>
            <a:ext cx="1952625" cy="2187851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8DF9EAB6-7F42-4FE5-BC87-E46FEBE31C3C}"/>
              </a:ext>
            </a:extLst>
          </p:cNvPr>
          <p:cNvSpPr/>
          <p:nvPr/>
        </p:nvSpPr>
        <p:spPr>
          <a:xfrm>
            <a:off x="3236837" y="544672"/>
            <a:ext cx="26084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Planning</a:t>
            </a:r>
          </a:p>
        </p:txBody>
      </p:sp>
      <p:graphicFrame>
        <p:nvGraphicFramePr>
          <p:cNvPr id="5" name="Tabel 5">
            <a:extLst>
              <a:ext uri="{FF2B5EF4-FFF2-40B4-BE49-F238E27FC236}">
                <a16:creationId xmlns:a16="http://schemas.microsoft.com/office/drawing/2014/main" id="{E37D446B-00C1-4E61-B4BC-683144A00D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410295"/>
              </p:ext>
            </p:extLst>
          </p:nvPr>
        </p:nvGraphicFramePr>
        <p:xfrm>
          <a:off x="1425134" y="2025712"/>
          <a:ext cx="8128000" cy="4160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8350">
                  <a:extLst>
                    <a:ext uri="{9D8B030D-6E8A-4147-A177-3AD203B41FA5}">
                      <a16:colId xmlns:a16="http://schemas.microsoft.com/office/drawing/2014/main" val="734003745"/>
                    </a:ext>
                  </a:extLst>
                </a:gridCol>
                <a:gridCol w="7359650">
                  <a:extLst>
                    <a:ext uri="{9D8B030D-6E8A-4147-A177-3AD203B41FA5}">
                      <a16:colId xmlns:a16="http://schemas.microsoft.com/office/drawing/2014/main" val="7253357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569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Oriëntatie op (culturele) diversiteit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4931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2/3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Kennis van culturen en godsdiensten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2194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>
                          <a:solidFill>
                            <a:schemeClr val="tx1"/>
                          </a:solidFill>
                        </a:rPr>
                        <a:t>Diversiteit in de groep: wat komt erbij kijken?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7663373"/>
                  </a:ext>
                </a:extLst>
              </a:tr>
              <a:tr h="423290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>
                          <a:highlight>
                            <a:srgbClr val="FFFF00"/>
                          </a:highlight>
                        </a:rPr>
                        <a:t>Omgaan met (verschillen tussen) jongens en meisjes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1024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Diversiteit bij ouders: waar hou je rekening mee?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334070"/>
                  </a:ext>
                </a:extLst>
              </a:tr>
              <a:tr h="589069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Diversiteit in de organisatie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919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Afronden tijdschrift en inleveren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8094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Evalueren en reflecteren op ontwikkeling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719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8026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30217E1B-07FE-40BE-9608-D2BDCAD927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40" t="34277" r="3116" b="31362"/>
          <a:stretch/>
        </p:blipFill>
        <p:spPr>
          <a:xfrm>
            <a:off x="7633252" y="338324"/>
            <a:ext cx="2528516" cy="925933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03855C22-B652-426D-9F0E-B65B7ACB6A52}"/>
              </a:ext>
            </a:extLst>
          </p:cNvPr>
          <p:cNvSpPr/>
          <p:nvPr/>
        </p:nvSpPr>
        <p:spPr>
          <a:xfrm>
            <a:off x="1670484" y="224460"/>
            <a:ext cx="75605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deze les: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141F758-8FF2-4783-B2C2-289E38EEACF8}"/>
              </a:ext>
            </a:extLst>
          </p:cNvPr>
          <p:cNvSpPr txBox="1"/>
          <p:nvPr/>
        </p:nvSpPr>
        <p:spPr>
          <a:xfrm>
            <a:off x="642515" y="1794724"/>
            <a:ext cx="12100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1. Leer je over verschillen tussen jongens en meisjes</a:t>
            </a:r>
          </a:p>
          <a:p>
            <a:r>
              <a:rPr lang="nl-NL" sz="2400" dirty="0"/>
              <a:t>2. Hoe ga je om met deze verschillen?</a:t>
            </a:r>
            <a:br>
              <a:rPr lang="nl-NL" sz="2400" dirty="0"/>
            </a:br>
            <a:r>
              <a:rPr lang="nl-NL" sz="2400" dirty="0"/>
              <a:t>3. Je leert wat de begrippen 'sekse' en 'gender' inhouden </a:t>
            </a:r>
            <a:br>
              <a:rPr lang="nl-NL" sz="2400" dirty="0"/>
            </a:br>
            <a:r>
              <a:rPr lang="nl-NL" sz="2400" dirty="0"/>
              <a:t>4. Je leert wat je in de praktijk kunt doen om ervoor te zorgen dat elk kind in jouw groep zich gezien en begrepen voelt </a:t>
            </a:r>
            <a:r>
              <a:rPr lang="nl-NL" sz="2400" dirty="0">
                <a:sym typeface="Wingdings" panose="05000000000000000000" pitchFamily="2" charset="2"/>
              </a:rPr>
              <a:t></a:t>
            </a:r>
            <a:endParaRPr lang="nl-NL" sz="2400" dirty="0"/>
          </a:p>
          <a:p>
            <a:pPr marL="342900" indent="-342900">
              <a:buAutoNum type="arabicPeriod"/>
            </a:pPr>
            <a:endParaRPr lang="nl-NL" sz="24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172D72D-3C34-4717-918A-97B6C6A109A1}"/>
              </a:ext>
            </a:extLst>
          </p:cNvPr>
          <p:cNvSpPr txBox="1"/>
          <p:nvPr/>
        </p:nvSpPr>
        <p:spPr>
          <a:xfrm>
            <a:off x="953623" y="6357144"/>
            <a:ext cx="9297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rgbClr val="C00000"/>
                </a:solidFill>
              </a:rPr>
              <a:t>Bij deze les hoort bladzijde 96 t/m 101 van je boek Pedagogisch Klimaat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4D09EFD-9AAB-4F77-9A43-B6662DAE8730}"/>
              </a:ext>
            </a:extLst>
          </p:cNvPr>
          <p:cNvSpPr txBox="1"/>
          <p:nvPr/>
        </p:nvSpPr>
        <p:spPr>
          <a:xfrm>
            <a:off x="867801" y="4279652"/>
            <a:ext cx="113241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Wat gaan we doen?</a:t>
            </a:r>
            <a:br>
              <a:rPr lang="nl-NL" sz="2400" b="1" dirty="0"/>
            </a:br>
            <a:r>
              <a:rPr lang="nl-NL" sz="2400" dirty="0"/>
              <a:t>- Luisteren naar een stukje uitleg</a:t>
            </a:r>
          </a:p>
          <a:p>
            <a:r>
              <a:rPr lang="nl-NL" sz="2400" dirty="0"/>
              <a:t>- Een paar lesopdrachtjes maken over de theorie over ‘genderbewust opvoeden’</a:t>
            </a:r>
            <a:br>
              <a:rPr lang="nl-NL" sz="2400" dirty="0"/>
            </a:br>
            <a:r>
              <a:rPr lang="nl-NL" sz="2400" dirty="0"/>
              <a:t>- Filmpje kijken over ‘genderneutraal opvoeden’</a:t>
            </a:r>
            <a:br>
              <a:rPr lang="nl-NL" sz="2400" dirty="0"/>
            </a:br>
            <a:r>
              <a:rPr lang="nl-NL" sz="2400" dirty="0"/>
              <a:t>- Opdracht 4: een pagina maken waarin je reclame maakt voor jouw school/kinderopvang</a:t>
            </a:r>
            <a:br>
              <a:rPr lang="nl-NL" sz="2400" b="1" dirty="0"/>
            </a:br>
            <a:br>
              <a:rPr lang="nl-NL" sz="2400" b="1" dirty="0"/>
            </a:b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076355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52B2E310-EDF4-48D1-B910-F67EDA448490}"/>
              </a:ext>
            </a:extLst>
          </p:cNvPr>
          <p:cNvSpPr/>
          <p:nvPr/>
        </p:nvSpPr>
        <p:spPr>
          <a:xfrm>
            <a:off x="285435" y="367010"/>
            <a:ext cx="117545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Wat hoort bij jongens en wat bij meisjes?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49154CC-25F7-4B2B-BEA8-8986DDF85BD4}"/>
              </a:ext>
            </a:extLst>
          </p:cNvPr>
          <p:cNvSpPr txBox="1"/>
          <p:nvPr/>
        </p:nvSpPr>
        <p:spPr>
          <a:xfrm>
            <a:off x="562043" y="1573313"/>
            <a:ext cx="104719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Je krijgt twee kleuren: blauw voor jongens en roze voor meisjes. De docent noemt een aantal eigenschappen. </a:t>
            </a:r>
            <a:br>
              <a:rPr lang="nl-NL" dirty="0"/>
            </a:br>
            <a:r>
              <a:rPr lang="nl-NL" dirty="0"/>
              <a:t>Steek het papier in de lucht waar jij vindt dat het </a:t>
            </a:r>
            <a:r>
              <a:rPr lang="nl-NL" dirty="0" err="1"/>
              <a:t>het</a:t>
            </a:r>
            <a:r>
              <a:rPr lang="nl-NL" dirty="0"/>
              <a:t> beste bij hoort. </a:t>
            </a:r>
            <a:br>
              <a:rPr lang="nl-NL" dirty="0"/>
            </a:br>
            <a:r>
              <a:rPr lang="nl-NL" dirty="0"/>
              <a:t>Als je het bij allebei vindt horen, steek dan alleen je hand in de lucht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B974552-923C-4AD8-BEB1-5D13DBBFD913}"/>
              </a:ext>
            </a:extLst>
          </p:cNvPr>
          <p:cNvSpPr txBox="1"/>
          <p:nvPr/>
        </p:nvSpPr>
        <p:spPr>
          <a:xfrm>
            <a:off x="4973736" y="2752422"/>
            <a:ext cx="528760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Meeleven met andere kinderen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Meer competentie zoeken (een winnaar willen zijn)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Meer lawaai maken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Meer fysiek spel hebben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Meer gericht zijn op relaties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Graag knutselen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Liever niet vies worden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Dingen willen onderzoeken en uit elkaar halen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Leren door experimenteren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Brutaler zijn dan de andere sekse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Sneller afgeleid worden dan andere sekse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Sneller ruzie maken dan andere sekse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Liever voetballen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Gericht op samenwerken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6B94197-5B00-49E6-961D-F8999929AE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16682" y="2779616"/>
            <a:ext cx="3374967" cy="336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760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A580AD0F-8B98-4077-B12E-7A4182B103F5}"/>
              </a:ext>
            </a:extLst>
          </p:cNvPr>
          <p:cNvSpPr/>
          <p:nvPr/>
        </p:nvSpPr>
        <p:spPr>
          <a:xfrm>
            <a:off x="572493" y="238539"/>
            <a:ext cx="11018520" cy="1434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cap="none" spc="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Verschillen</a:t>
            </a:r>
            <a:r>
              <a:rPr lang="en-US" sz="5400" b="1" cap="none" spc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5400" b="1" cap="none" spc="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tussen</a:t>
            </a:r>
            <a:r>
              <a:rPr lang="en-US" sz="5400" b="1" cap="none" spc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5400" b="1" cap="none" spc="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jongens</a:t>
            </a:r>
            <a:r>
              <a:rPr lang="en-US" sz="5400" b="1" cap="none" spc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 &amp; </a:t>
            </a:r>
            <a:r>
              <a:rPr lang="en-US" sz="5400" b="1" cap="none" spc="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meisjes</a:t>
            </a:r>
            <a:endParaRPr lang="en-US" sz="5400" b="1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0D8CE90-30AC-43C0-B5A1-7E6094C86F30}"/>
              </a:ext>
            </a:extLst>
          </p:cNvPr>
          <p:cNvSpPr txBox="1"/>
          <p:nvPr/>
        </p:nvSpPr>
        <p:spPr>
          <a:xfrm>
            <a:off x="326004" y="2635858"/>
            <a:ext cx="7540485" cy="4119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b="1" dirty="0" err="1"/>
              <a:t>Lesopdracht</a:t>
            </a:r>
            <a:r>
              <a:rPr lang="en-US" sz="2200" b="1" dirty="0"/>
              <a:t>:</a:t>
            </a:r>
            <a:br>
              <a:rPr lang="en-US" sz="2200" dirty="0"/>
            </a:br>
            <a:r>
              <a:rPr lang="en-US" sz="2200" dirty="0"/>
              <a:t>Lees op </a:t>
            </a:r>
            <a:r>
              <a:rPr lang="en-US" sz="2200" dirty="0" err="1"/>
              <a:t>blz</a:t>
            </a:r>
            <a:r>
              <a:rPr lang="en-US" sz="2200" dirty="0"/>
              <a:t>. 97 </a:t>
            </a:r>
            <a:r>
              <a:rPr lang="en-US" sz="2200" dirty="0" err="1"/>
              <a:t>en</a:t>
            </a:r>
            <a:r>
              <a:rPr lang="en-US" sz="2200" dirty="0"/>
              <a:t> 98 wat er </a:t>
            </a:r>
            <a:r>
              <a:rPr lang="en-US" sz="2200" dirty="0" err="1"/>
              <a:t>wordt</a:t>
            </a:r>
            <a:r>
              <a:rPr lang="en-US" sz="2200" dirty="0"/>
              <a:t> </a:t>
            </a:r>
            <a:r>
              <a:rPr lang="en-US" sz="2200" dirty="0" err="1"/>
              <a:t>verteld</a:t>
            </a:r>
            <a:r>
              <a:rPr lang="en-US" sz="2200" dirty="0"/>
              <a:t> over </a:t>
            </a:r>
            <a:r>
              <a:rPr lang="en-US" sz="2200" dirty="0" err="1"/>
              <a:t>verschillen</a:t>
            </a:r>
            <a:r>
              <a:rPr lang="en-US" sz="2200" dirty="0"/>
              <a:t> </a:t>
            </a:r>
            <a:r>
              <a:rPr lang="en-US" sz="2200" dirty="0" err="1"/>
              <a:t>tussen</a:t>
            </a:r>
            <a:r>
              <a:rPr lang="en-US" sz="2200" dirty="0"/>
              <a:t> </a:t>
            </a:r>
            <a:r>
              <a:rPr lang="en-US" sz="2200" dirty="0" err="1"/>
              <a:t>jongens</a:t>
            </a:r>
            <a:r>
              <a:rPr lang="en-US" sz="2200" dirty="0"/>
              <a:t> </a:t>
            </a:r>
            <a:r>
              <a:rPr lang="en-US" sz="2200" dirty="0" err="1"/>
              <a:t>en</a:t>
            </a:r>
            <a:r>
              <a:rPr lang="en-US" sz="2200" dirty="0"/>
              <a:t> </a:t>
            </a:r>
            <a:r>
              <a:rPr lang="en-US" sz="2200" dirty="0" err="1"/>
              <a:t>meisjes</a:t>
            </a:r>
            <a:r>
              <a:rPr lang="en-US" sz="2200" dirty="0"/>
              <a:t>.</a:t>
            </a:r>
            <a:br>
              <a:rPr lang="en-US" sz="2200" dirty="0"/>
            </a:br>
            <a:br>
              <a:rPr lang="en-US" sz="2200" dirty="0"/>
            </a:br>
            <a:br>
              <a:rPr lang="en-US" sz="2200" dirty="0"/>
            </a:br>
            <a:r>
              <a:rPr lang="en-US" sz="2200" i="1" dirty="0" err="1"/>
              <a:t>Leesvragen</a:t>
            </a:r>
            <a:r>
              <a:rPr lang="en-US" sz="2200" i="1" dirty="0"/>
              <a:t>:</a:t>
            </a:r>
            <a:br>
              <a:rPr lang="en-US" sz="2200" dirty="0"/>
            </a:br>
            <a:r>
              <a:rPr lang="en-US" sz="2200" dirty="0"/>
              <a:t>&gt; </a:t>
            </a:r>
            <a:r>
              <a:rPr lang="en-US" sz="2200" dirty="0" err="1"/>
              <a:t>welke</a:t>
            </a:r>
            <a:r>
              <a:rPr lang="en-US" sz="2200" dirty="0"/>
              <a:t> </a:t>
            </a:r>
            <a:r>
              <a:rPr lang="en-US" sz="2200" dirty="0" err="1"/>
              <a:t>verschillen</a:t>
            </a:r>
            <a:r>
              <a:rPr lang="en-US" sz="2200" dirty="0"/>
              <a:t> </a:t>
            </a:r>
            <a:r>
              <a:rPr lang="en-US" sz="2200" dirty="0" err="1"/>
              <a:t>zie</a:t>
            </a:r>
            <a:r>
              <a:rPr lang="en-US" sz="2200" dirty="0"/>
              <a:t> je?</a:t>
            </a:r>
            <a:br>
              <a:rPr lang="en-US" sz="2200" dirty="0"/>
            </a:br>
            <a:r>
              <a:rPr lang="en-US" sz="2200" dirty="0"/>
              <a:t>&gt; </a:t>
            </a:r>
            <a:r>
              <a:rPr lang="en-US" sz="2200" dirty="0" err="1"/>
              <a:t>geef</a:t>
            </a:r>
            <a:r>
              <a:rPr lang="en-US" sz="2200" dirty="0"/>
              <a:t> </a:t>
            </a:r>
            <a:r>
              <a:rPr lang="en-US" sz="2200" dirty="0" err="1"/>
              <a:t>een</a:t>
            </a:r>
            <a:r>
              <a:rPr lang="en-US" sz="2200" dirty="0"/>
              <a:t> </a:t>
            </a:r>
            <a:r>
              <a:rPr lang="en-US" sz="2200" dirty="0" err="1"/>
              <a:t>voorbeeld</a:t>
            </a:r>
            <a:r>
              <a:rPr lang="en-US" sz="2200" dirty="0"/>
              <a:t> van </a:t>
            </a:r>
            <a:r>
              <a:rPr lang="en-US" sz="2200" dirty="0" err="1"/>
              <a:t>een</a:t>
            </a:r>
            <a:r>
              <a:rPr lang="en-US" sz="2200" dirty="0"/>
              <a:t> </a:t>
            </a:r>
            <a:r>
              <a:rPr lang="en-US" sz="2200" dirty="0" err="1"/>
              <a:t>typische</a:t>
            </a:r>
            <a:r>
              <a:rPr lang="en-US" sz="2200" dirty="0"/>
              <a:t> </a:t>
            </a:r>
            <a:r>
              <a:rPr lang="en-US" sz="2200" dirty="0" err="1"/>
              <a:t>jongen</a:t>
            </a:r>
            <a:r>
              <a:rPr lang="en-US" sz="2200" dirty="0"/>
              <a:t> </a:t>
            </a:r>
            <a:r>
              <a:rPr lang="en-US" sz="2200" dirty="0" err="1"/>
              <a:t>en</a:t>
            </a:r>
            <a:r>
              <a:rPr lang="en-US" sz="2200" dirty="0"/>
              <a:t> </a:t>
            </a:r>
            <a:r>
              <a:rPr lang="en-US" sz="2200" dirty="0" err="1"/>
              <a:t>een</a:t>
            </a:r>
            <a:r>
              <a:rPr lang="en-US" sz="2200" dirty="0"/>
              <a:t> </a:t>
            </a:r>
            <a:r>
              <a:rPr lang="en-US" sz="2200" dirty="0" err="1"/>
              <a:t>typisch</a:t>
            </a:r>
            <a:r>
              <a:rPr lang="en-US" sz="2200" dirty="0"/>
              <a:t> </a:t>
            </a:r>
            <a:r>
              <a:rPr lang="en-US" sz="2200" dirty="0" err="1"/>
              <a:t>meisje</a:t>
            </a:r>
            <a:r>
              <a:rPr lang="en-US" sz="2200" dirty="0"/>
              <a:t>.</a:t>
            </a:r>
            <a:br>
              <a:rPr lang="en-US" sz="2200" dirty="0"/>
            </a:br>
            <a:r>
              <a:rPr lang="en-US" sz="2200" dirty="0" err="1"/>
              <a:t>Speel</a:t>
            </a:r>
            <a:r>
              <a:rPr lang="en-US" sz="2200" dirty="0"/>
              <a:t> </a:t>
            </a:r>
            <a:r>
              <a:rPr lang="en-US" sz="2200" dirty="0" err="1"/>
              <a:t>dit</a:t>
            </a:r>
            <a:r>
              <a:rPr lang="en-US" sz="2200" dirty="0"/>
              <a:t> </a:t>
            </a:r>
            <a:r>
              <a:rPr lang="en-US" sz="2200" dirty="0" err="1"/>
              <a:t>eventeel</a:t>
            </a:r>
            <a:r>
              <a:rPr lang="en-US" sz="2200" dirty="0"/>
              <a:t> </a:t>
            </a:r>
            <a:r>
              <a:rPr lang="en-US" sz="2200" dirty="0" err="1"/>
              <a:t>uit</a:t>
            </a:r>
            <a:r>
              <a:rPr lang="en-US" sz="2200" dirty="0"/>
              <a:t> </a:t>
            </a:r>
            <a:r>
              <a:rPr lang="en-US" sz="2200" dirty="0" err="1"/>
              <a:t>als</a:t>
            </a:r>
            <a:r>
              <a:rPr lang="en-US" sz="2200" dirty="0"/>
              <a:t> je </a:t>
            </a:r>
            <a:r>
              <a:rPr lang="en-US" sz="2200" dirty="0" err="1"/>
              <a:t>dit</a:t>
            </a:r>
            <a:r>
              <a:rPr lang="en-US" sz="2200" dirty="0"/>
              <a:t> </a:t>
            </a:r>
            <a:r>
              <a:rPr lang="en-US" sz="2200" dirty="0" err="1"/>
              <a:t>leuk</a:t>
            </a:r>
            <a:r>
              <a:rPr lang="en-US" sz="2200" dirty="0"/>
              <a:t> </a:t>
            </a:r>
            <a:r>
              <a:rPr lang="en-US" sz="2200" dirty="0" err="1"/>
              <a:t>vindt</a:t>
            </a:r>
            <a:r>
              <a:rPr lang="en-US" sz="2200" dirty="0"/>
              <a:t> </a:t>
            </a:r>
            <a:r>
              <a:rPr lang="en-US" sz="2200" dirty="0">
                <a:sym typeface="Wingdings" panose="05000000000000000000" pitchFamily="2" charset="2"/>
              </a:rPr>
              <a:t></a:t>
            </a:r>
            <a:endParaRPr lang="en-US" sz="2200" dirty="0"/>
          </a:p>
        </p:txBody>
      </p:sp>
      <p:pic>
        <p:nvPicPr>
          <p:cNvPr id="8" name="Afbeelding 7" descr="Afbeelding met persoon, binnen, jongen, maaltijd&#10;&#10;Automatisch gegenereerde beschrijving">
            <a:extLst>
              <a:ext uri="{FF2B5EF4-FFF2-40B4-BE49-F238E27FC236}">
                <a16:creationId xmlns:a16="http://schemas.microsoft.com/office/drawing/2014/main" id="{C4F0C05D-8E1C-431B-A526-8A01C32FF0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655" r="4545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351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86380F79-CCB2-47BE-8038-C57CBB8A8204}"/>
              </a:ext>
            </a:extLst>
          </p:cNvPr>
          <p:cNvSpPr/>
          <p:nvPr/>
        </p:nvSpPr>
        <p:spPr>
          <a:xfrm>
            <a:off x="456817" y="629920"/>
            <a:ext cx="11277600" cy="21971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nl-NL" sz="2800" b="1" dirty="0">
                <a:solidFill>
                  <a:schemeClr val="tx1"/>
                </a:solidFill>
              </a:rPr>
              <a:t>Sekse:</a:t>
            </a:r>
          </a:p>
          <a:p>
            <a:pPr algn="ctr">
              <a:spcAft>
                <a:spcPts val="600"/>
              </a:spcAft>
            </a:pPr>
            <a:r>
              <a:rPr lang="nl-NL" sz="2800" dirty="0">
                <a:solidFill>
                  <a:schemeClr val="tx1"/>
                </a:solidFill>
              </a:rPr>
              <a:t>Biologische verschillen tussen een jongen en een meisje </a:t>
            </a:r>
            <a:br>
              <a:rPr lang="nl-NL" sz="2800" dirty="0">
                <a:solidFill>
                  <a:schemeClr val="tx1"/>
                </a:solidFill>
              </a:rPr>
            </a:br>
            <a:r>
              <a:rPr lang="nl-NL" sz="2800" dirty="0">
                <a:solidFill>
                  <a:schemeClr val="tx1"/>
                </a:solidFill>
              </a:rPr>
              <a:t>(biologisch geslacht)</a:t>
            </a:r>
          </a:p>
        </p:txBody>
      </p:sp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id="{93A35254-C1BC-4CA6-AE59-5F0C1E344DEC}"/>
              </a:ext>
            </a:extLst>
          </p:cNvPr>
          <p:cNvSpPr/>
          <p:nvPr/>
        </p:nvSpPr>
        <p:spPr>
          <a:xfrm>
            <a:off x="456817" y="3239674"/>
            <a:ext cx="11277600" cy="234251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nl-NL" sz="2800" b="1" dirty="0">
                <a:solidFill>
                  <a:schemeClr val="tx1"/>
                </a:solidFill>
              </a:rPr>
              <a:t>Gender: </a:t>
            </a:r>
            <a:r>
              <a:rPr lang="nl-NL" sz="2800" dirty="0">
                <a:solidFill>
                  <a:schemeClr val="tx1"/>
                </a:solidFill>
              </a:rPr>
              <a:t>de ideeën en verwachtingen rondom ‘mannelijkheid’ en ‘vrouwelijkheid’.</a:t>
            </a:r>
            <a:br>
              <a:rPr lang="nl-NL" sz="2800" dirty="0">
                <a:solidFill>
                  <a:schemeClr val="tx1"/>
                </a:solidFill>
              </a:rPr>
            </a:br>
            <a:r>
              <a:rPr lang="nl-NL" sz="2800" dirty="0">
                <a:solidFill>
                  <a:schemeClr val="tx1"/>
                </a:solidFill>
              </a:rPr>
              <a:t>Deze zijn sociaal en cultureel bepaald.</a:t>
            </a:r>
            <a:br>
              <a:rPr lang="nl-NL" sz="2800" dirty="0">
                <a:solidFill>
                  <a:schemeClr val="tx1"/>
                </a:solidFill>
              </a:rPr>
            </a:br>
            <a:r>
              <a:rPr lang="nl-NL" sz="2800" dirty="0">
                <a:solidFill>
                  <a:schemeClr val="tx1"/>
                </a:solidFill>
              </a:rPr>
              <a:t>(sociaal geslacht)</a:t>
            </a:r>
            <a:endParaRPr lang="nl-NL" sz="2800" b="1">
              <a:solidFill>
                <a:schemeClr val="tx1"/>
              </a:solidFill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A0D66B4-6E47-46FD-A570-FF828E25F1B0}"/>
              </a:ext>
            </a:extLst>
          </p:cNvPr>
          <p:cNvSpPr txBox="1"/>
          <p:nvPr/>
        </p:nvSpPr>
        <p:spPr>
          <a:xfrm>
            <a:off x="3697857" y="5994843"/>
            <a:ext cx="7132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</a:rPr>
              <a:t>Geef van beide een voorbeeld</a:t>
            </a:r>
            <a:endParaRPr lang="nl-NL" sz="2800" b="1" dirty="0"/>
          </a:p>
        </p:txBody>
      </p:sp>
    </p:spTree>
    <p:extLst>
      <p:ext uri="{BB962C8B-B14F-4D97-AF65-F5344CB8AC3E}">
        <p14:creationId xmlns:p14="http://schemas.microsoft.com/office/powerpoint/2010/main" val="979629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21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A462289D-10D8-40C7-AA45-DDA2A9B9996D}"/>
              </a:ext>
            </a:extLst>
          </p:cNvPr>
          <p:cNvSpPr txBox="1"/>
          <p:nvPr/>
        </p:nvSpPr>
        <p:spPr>
          <a:xfrm>
            <a:off x="309508" y="610482"/>
            <a:ext cx="7004406" cy="597610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100" b="1" dirty="0">
                <a:solidFill>
                  <a:schemeClr val="accent1">
                    <a:lumMod val="75000"/>
                  </a:schemeClr>
                </a:solidFill>
                <a:highlight>
                  <a:srgbClr val="C0C0C0"/>
                </a:highlight>
              </a:rPr>
              <a:t>Hoe </a:t>
            </a:r>
            <a:r>
              <a:rPr lang="en-US" sz="3100" b="1" dirty="0" err="1">
                <a:solidFill>
                  <a:schemeClr val="accent1">
                    <a:lumMod val="75000"/>
                  </a:schemeClr>
                </a:solidFill>
                <a:highlight>
                  <a:srgbClr val="C0C0C0"/>
                </a:highlight>
              </a:rPr>
              <a:t>zorg</a:t>
            </a:r>
            <a:r>
              <a:rPr lang="en-US" sz="3100" b="1" dirty="0">
                <a:solidFill>
                  <a:schemeClr val="accent1">
                    <a:lumMod val="75000"/>
                  </a:schemeClr>
                </a:solidFill>
                <a:highlight>
                  <a:srgbClr val="C0C0C0"/>
                </a:highlight>
              </a:rPr>
              <a:t> je </a:t>
            </a:r>
            <a:r>
              <a:rPr lang="en-US" sz="3100" b="1" dirty="0" err="1">
                <a:solidFill>
                  <a:schemeClr val="accent1">
                    <a:lumMod val="75000"/>
                  </a:schemeClr>
                </a:solidFill>
                <a:highlight>
                  <a:srgbClr val="C0C0C0"/>
                </a:highlight>
              </a:rPr>
              <a:t>ervoor</a:t>
            </a:r>
            <a:r>
              <a:rPr lang="en-US" sz="3100" b="1" dirty="0">
                <a:solidFill>
                  <a:schemeClr val="accent1">
                    <a:lumMod val="75000"/>
                  </a:schemeClr>
                </a:solidFill>
                <a:highlight>
                  <a:srgbClr val="C0C0C0"/>
                </a:highlight>
              </a:rPr>
              <a:t> </a:t>
            </a:r>
            <a:r>
              <a:rPr lang="en-US" sz="3100" b="1" dirty="0" err="1">
                <a:solidFill>
                  <a:schemeClr val="accent1">
                    <a:lumMod val="75000"/>
                  </a:schemeClr>
                </a:solidFill>
                <a:highlight>
                  <a:srgbClr val="C0C0C0"/>
                </a:highlight>
              </a:rPr>
              <a:t>dat</a:t>
            </a:r>
            <a:r>
              <a:rPr lang="en-US" sz="3100" b="1" dirty="0">
                <a:solidFill>
                  <a:schemeClr val="accent1">
                    <a:lumMod val="75000"/>
                  </a:schemeClr>
                </a:solidFill>
                <a:highlight>
                  <a:srgbClr val="C0C0C0"/>
                </a:highlight>
              </a:rPr>
              <a:t> </a:t>
            </a:r>
            <a:r>
              <a:rPr lang="en-US" sz="3100" b="1" dirty="0" err="1">
                <a:solidFill>
                  <a:schemeClr val="accent1">
                    <a:lumMod val="75000"/>
                  </a:schemeClr>
                </a:solidFill>
                <a:highlight>
                  <a:srgbClr val="C0C0C0"/>
                </a:highlight>
              </a:rPr>
              <a:t>élk</a:t>
            </a:r>
            <a:r>
              <a:rPr lang="en-US" sz="3100" b="1" dirty="0">
                <a:solidFill>
                  <a:schemeClr val="accent1">
                    <a:lumMod val="75000"/>
                  </a:schemeClr>
                </a:solidFill>
                <a:highlight>
                  <a:srgbClr val="C0C0C0"/>
                </a:highlight>
              </a:rPr>
              <a:t> kind in </a:t>
            </a:r>
            <a:r>
              <a:rPr lang="en-US" sz="3100" b="1" dirty="0" err="1">
                <a:solidFill>
                  <a:schemeClr val="accent1">
                    <a:lumMod val="75000"/>
                  </a:schemeClr>
                </a:solidFill>
                <a:highlight>
                  <a:srgbClr val="C0C0C0"/>
                </a:highlight>
              </a:rPr>
              <a:t>jouw</a:t>
            </a:r>
            <a:r>
              <a:rPr lang="en-US" sz="3100" b="1" dirty="0">
                <a:solidFill>
                  <a:schemeClr val="accent1">
                    <a:lumMod val="75000"/>
                  </a:schemeClr>
                </a:solidFill>
                <a:highlight>
                  <a:srgbClr val="C0C0C0"/>
                </a:highlight>
              </a:rPr>
              <a:t> </a:t>
            </a:r>
            <a:r>
              <a:rPr lang="en-US" sz="3100" b="1" dirty="0" err="1">
                <a:solidFill>
                  <a:schemeClr val="accent1">
                    <a:lumMod val="75000"/>
                  </a:schemeClr>
                </a:solidFill>
                <a:highlight>
                  <a:srgbClr val="C0C0C0"/>
                </a:highlight>
              </a:rPr>
              <a:t>groep</a:t>
            </a:r>
            <a:r>
              <a:rPr lang="en-US" sz="3100" b="1" dirty="0">
                <a:solidFill>
                  <a:schemeClr val="accent1">
                    <a:lumMod val="75000"/>
                  </a:schemeClr>
                </a:solidFill>
                <a:highlight>
                  <a:srgbClr val="C0C0C0"/>
                </a:highlight>
              </a:rPr>
              <a:t> </a:t>
            </a:r>
            <a:r>
              <a:rPr lang="en-US" sz="3100" b="1" dirty="0" err="1">
                <a:solidFill>
                  <a:schemeClr val="accent1">
                    <a:lumMod val="75000"/>
                  </a:schemeClr>
                </a:solidFill>
                <a:highlight>
                  <a:srgbClr val="C0C0C0"/>
                </a:highlight>
              </a:rPr>
              <a:t>zich</a:t>
            </a:r>
            <a:r>
              <a:rPr lang="en-US" sz="3100" b="1" dirty="0">
                <a:solidFill>
                  <a:schemeClr val="accent1">
                    <a:lumMod val="75000"/>
                  </a:schemeClr>
                </a:solidFill>
                <a:highlight>
                  <a:srgbClr val="C0C0C0"/>
                </a:highlight>
              </a:rPr>
              <a:t> </a:t>
            </a:r>
            <a:r>
              <a:rPr lang="en-US" sz="3100" b="1" dirty="0" err="1">
                <a:solidFill>
                  <a:schemeClr val="accent1">
                    <a:lumMod val="75000"/>
                  </a:schemeClr>
                </a:solidFill>
                <a:highlight>
                  <a:srgbClr val="C0C0C0"/>
                </a:highlight>
              </a:rPr>
              <a:t>begrepen</a:t>
            </a:r>
            <a:r>
              <a:rPr lang="en-US" sz="3100" b="1" dirty="0">
                <a:solidFill>
                  <a:schemeClr val="accent1">
                    <a:lumMod val="75000"/>
                  </a:schemeClr>
                </a:solidFill>
                <a:highlight>
                  <a:srgbClr val="C0C0C0"/>
                </a:highlight>
              </a:rPr>
              <a:t> </a:t>
            </a:r>
            <a:r>
              <a:rPr lang="en-US" sz="3100" b="1" dirty="0" err="1">
                <a:solidFill>
                  <a:schemeClr val="accent1">
                    <a:lumMod val="75000"/>
                  </a:schemeClr>
                </a:solidFill>
                <a:highlight>
                  <a:srgbClr val="C0C0C0"/>
                </a:highlight>
              </a:rPr>
              <a:t>en</a:t>
            </a:r>
            <a:r>
              <a:rPr lang="en-US" sz="3100" b="1" dirty="0">
                <a:solidFill>
                  <a:schemeClr val="accent1">
                    <a:lumMod val="75000"/>
                  </a:schemeClr>
                </a:solidFill>
                <a:highlight>
                  <a:srgbClr val="C0C0C0"/>
                </a:highlight>
              </a:rPr>
              <a:t> </a:t>
            </a:r>
            <a:r>
              <a:rPr lang="en-US" sz="3100" b="1" dirty="0" err="1">
                <a:solidFill>
                  <a:schemeClr val="accent1">
                    <a:lumMod val="75000"/>
                  </a:schemeClr>
                </a:solidFill>
                <a:highlight>
                  <a:srgbClr val="C0C0C0"/>
                </a:highlight>
              </a:rPr>
              <a:t>gezien</a:t>
            </a:r>
            <a:r>
              <a:rPr lang="en-US" sz="3100" b="1" dirty="0">
                <a:solidFill>
                  <a:schemeClr val="accent1">
                    <a:lumMod val="75000"/>
                  </a:schemeClr>
                </a:solidFill>
                <a:highlight>
                  <a:srgbClr val="C0C0C0"/>
                </a:highlight>
              </a:rPr>
              <a:t> </a:t>
            </a:r>
            <a:r>
              <a:rPr lang="en-US" sz="3100" b="1" dirty="0" err="1">
                <a:solidFill>
                  <a:schemeClr val="accent1">
                    <a:lumMod val="75000"/>
                  </a:schemeClr>
                </a:solidFill>
                <a:highlight>
                  <a:srgbClr val="C0C0C0"/>
                </a:highlight>
              </a:rPr>
              <a:t>voelt</a:t>
            </a:r>
            <a:r>
              <a:rPr lang="en-US" sz="3100" b="1" dirty="0">
                <a:solidFill>
                  <a:schemeClr val="accent1">
                    <a:lumMod val="75000"/>
                  </a:schemeClr>
                </a:solidFill>
                <a:highlight>
                  <a:srgbClr val="C0C0C0"/>
                </a:highlight>
              </a:rPr>
              <a:t>?</a:t>
            </a:r>
            <a:br>
              <a:rPr lang="en-US" sz="2300" b="1" dirty="0"/>
            </a:br>
            <a:br>
              <a:rPr lang="en-US" sz="2300" b="1" dirty="0"/>
            </a:br>
            <a:br>
              <a:rPr lang="en-US" sz="2300" b="1" dirty="0"/>
            </a:br>
            <a:r>
              <a:rPr lang="en-US" sz="3100" b="1" dirty="0" err="1"/>
              <a:t>Algemeen</a:t>
            </a:r>
            <a:r>
              <a:rPr lang="en-US" sz="3100" b="1" dirty="0"/>
              <a:t>:</a:t>
            </a:r>
            <a:br>
              <a:rPr lang="en-US" sz="2300" b="1" dirty="0"/>
            </a:br>
            <a:br>
              <a:rPr lang="en-US" sz="2600" b="1" dirty="0"/>
            </a:br>
            <a:r>
              <a:rPr lang="en-US" sz="2600" b="1" dirty="0"/>
              <a:t>- </a:t>
            </a:r>
            <a:r>
              <a:rPr lang="en-US" sz="2600" b="1" dirty="0" err="1"/>
              <a:t>Herhalen</a:t>
            </a:r>
            <a:r>
              <a:rPr lang="en-US" sz="2600" b="1" dirty="0"/>
              <a:t> </a:t>
            </a:r>
            <a:r>
              <a:rPr lang="en-US" sz="2600" b="1" dirty="0" err="1"/>
              <a:t>en</a:t>
            </a:r>
            <a:r>
              <a:rPr lang="en-US" sz="2600" b="1" dirty="0"/>
              <a:t> </a:t>
            </a:r>
            <a:r>
              <a:rPr lang="en-US" sz="2600" b="1" dirty="0" err="1"/>
              <a:t>benoemen</a:t>
            </a:r>
            <a:r>
              <a:rPr lang="en-US" sz="2600" b="1" dirty="0"/>
              <a:t>: </a:t>
            </a:r>
            <a:r>
              <a:rPr lang="en-US" sz="2600" b="1" dirty="0" err="1"/>
              <a:t>herhaal</a:t>
            </a:r>
            <a:r>
              <a:rPr lang="en-US" sz="2600" b="1" dirty="0"/>
              <a:t> </a:t>
            </a:r>
            <a:r>
              <a:rPr lang="en-US" sz="2600" b="1" dirty="0" err="1"/>
              <a:t>letterlijk</a:t>
            </a:r>
            <a:r>
              <a:rPr lang="en-US" sz="2600" b="1" dirty="0"/>
              <a:t> wat </a:t>
            </a:r>
            <a:r>
              <a:rPr lang="en-US" sz="2600" b="1" dirty="0" err="1"/>
              <a:t>een</a:t>
            </a:r>
            <a:r>
              <a:rPr lang="en-US" sz="2600" b="1" dirty="0"/>
              <a:t> kind </a:t>
            </a:r>
            <a:r>
              <a:rPr lang="en-US" sz="2600" b="1" dirty="0" err="1"/>
              <a:t>zegt</a:t>
            </a:r>
            <a:r>
              <a:rPr lang="en-US" sz="2600" b="1" dirty="0"/>
              <a:t> </a:t>
            </a:r>
            <a:r>
              <a:rPr lang="en-US" sz="2600" b="1" dirty="0" err="1"/>
              <a:t>en</a:t>
            </a:r>
            <a:r>
              <a:rPr lang="en-US" sz="2600" b="1" dirty="0"/>
              <a:t> </a:t>
            </a:r>
            <a:r>
              <a:rPr lang="en-US" sz="2600" b="1" dirty="0" err="1"/>
              <a:t>benoem</a:t>
            </a:r>
            <a:r>
              <a:rPr lang="en-US" sz="2600" b="1" dirty="0"/>
              <a:t> wat </a:t>
            </a:r>
            <a:r>
              <a:rPr lang="en-US" sz="2600" b="1" dirty="0" err="1"/>
              <a:t>hij</a:t>
            </a:r>
            <a:r>
              <a:rPr lang="en-US" sz="2600" b="1" dirty="0"/>
              <a:t>/</a:t>
            </a:r>
            <a:r>
              <a:rPr lang="en-US" sz="2600" b="1" dirty="0" err="1"/>
              <a:t>zij</a:t>
            </a:r>
            <a:r>
              <a:rPr lang="en-US" sz="2600" b="1" dirty="0"/>
              <a:t> </a:t>
            </a:r>
            <a:r>
              <a:rPr lang="en-US" sz="2600" b="1" dirty="0" err="1"/>
              <a:t>doet</a:t>
            </a:r>
            <a:r>
              <a:rPr lang="en-US" sz="2600" b="1" dirty="0"/>
              <a:t>.</a:t>
            </a:r>
            <a:br>
              <a:rPr lang="en-US" sz="2600" b="1" dirty="0"/>
            </a:br>
            <a:r>
              <a:rPr lang="en-US" sz="2600" dirty="0"/>
              <a:t>Dan </a:t>
            </a:r>
            <a:r>
              <a:rPr lang="en-US" sz="2600" dirty="0" err="1"/>
              <a:t>voelt</a:t>
            </a:r>
            <a:r>
              <a:rPr lang="en-US" sz="2600" dirty="0"/>
              <a:t> </a:t>
            </a:r>
            <a:r>
              <a:rPr lang="en-US" sz="2600" dirty="0" err="1"/>
              <a:t>een</a:t>
            </a:r>
            <a:r>
              <a:rPr lang="en-US" sz="2600" dirty="0"/>
              <a:t> kind </a:t>
            </a:r>
            <a:r>
              <a:rPr lang="en-US" sz="2600" dirty="0" err="1"/>
              <a:t>zich</a:t>
            </a:r>
            <a:r>
              <a:rPr lang="en-US" sz="2600" dirty="0"/>
              <a:t> </a:t>
            </a:r>
            <a:r>
              <a:rPr lang="en-US" sz="2600" dirty="0" err="1"/>
              <a:t>gezien</a:t>
            </a:r>
            <a:r>
              <a:rPr lang="en-US" sz="2600" dirty="0"/>
              <a:t> </a:t>
            </a:r>
            <a:r>
              <a:rPr lang="en-US" sz="2600" dirty="0" err="1"/>
              <a:t>en</a:t>
            </a:r>
            <a:r>
              <a:rPr lang="en-US" sz="2600" dirty="0"/>
              <a:t> </a:t>
            </a:r>
            <a:r>
              <a:rPr lang="en-US" sz="2600" dirty="0" err="1"/>
              <a:t>wordt</a:t>
            </a:r>
            <a:r>
              <a:rPr lang="en-US" sz="2600" dirty="0"/>
              <a:t> ‘t </a:t>
            </a:r>
            <a:r>
              <a:rPr lang="en-US" sz="2600" dirty="0" err="1"/>
              <a:t>meer</a:t>
            </a:r>
            <a:r>
              <a:rPr lang="en-US" sz="2600" dirty="0"/>
              <a:t> </a:t>
            </a:r>
            <a:r>
              <a:rPr lang="en-US" sz="2600" dirty="0" err="1"/>
              <a:t>bewust</a:t>
            </a:r>
            <a:r>
              <a:rPr lang="en-US" sz="2600" dirty="0"/>
              <a:t> van </a:t>
            </a:r>
            <a:r>
              <a:rPr lang="en-US" sz="2600" dirty="0" err="1"/>
              <a:t>zichzelf</a:t>
            </a:r>
            <a:br>
              <a:rPr lang="en-US" sz="2600" dirty="0"/>
            </a:br>
            <a:br>
              <a:rPr lang="en-US" sz="2600" b="1" dirty="0"/>
            </a:br>
            <a:r>
              <a:rPr lang="en-US" sz="2600" b="1" dirty="0"/>
              <a:t>- </a:t>
            </a:r>
            <a:r>
              <a:rPr lang="en-US" sz="2600" b="1" dirty="0" err="1"/>
              <a:t>Volgen</a:t>
            </a:r>
            <a:r>
              <a:rPr lang="en-US" sz="2600" b="1" dirty="0"/>
              <a:t> dan </a:t>
            </a:r>
            <a:r>
              <a:rPr lang="en-US" sz="2600" b="1" dirty="0" err="1"/>
              <a:t>leiden</a:t>
            </a:r>
            <a:r>
              <a:rPr lang="en-US" sz="2600" b="1" dirty="0"/>
              <a:t>: ‘Doe </a:t>
            </a:r>
            <a:r>
              <a:rPr lang="en-US" sz="2600" b="1" dirty="0" err="1"/>
              <a:t>na</a:t>
            </a:r>
            <a:r>
              <a:rPr lang="en-US" sz="2600" b="1" dirty="0"/>
              <a:t> </a:t>
            </a:r>
            <a:r>
              <a:rPr lang="en-US" sz="2600" b="1" dirty="0" err="1"/>
              <a:t>en</a:t>
            </a:r>
            <a:r>
              <a:rPr lang="en-US" sz="2600" b="1" dirty="0"/>
              <a:t> </a:t>
            </a:r>
            <a:r>
              <a:rPr lang="en-US" sz="2600" b="1" dirty="0" err="1"/>
              <a:t>nodig</a:t>
            </a:r>
            <a:r>
              <a:rPr lang="en-US" sz="2600" b="1" dirty="0"/>
              <a:t> </a:t>
            </a:r>
            <a:r>
              <a:rPr lang="en-US" sz="2600" b="1" dirty="0" err="1"/>
              <a:t>uit</a:t>
            </a:r>
            <a:r>
              <a:rPr lang="en-US" sz="2600" b="1" dirty="0"/>
              <a:t>’</a:t>
            </a:r>
            <a:br>
              <a:rPr lang="en-US" sz="2600" b="1" dirty="0"/>
            </a:br>
            <a:r>
              <a:rPr lang="en-US" sz="2600" dirty="0"/>
              <a:t>Sluit </a:t>
            </a:r>
            <a:r>
              <a:rPr lang="en-US" sz="2600" dirty="0" err="1"/>
              <a:t>aan</a:t>
            </a:r>
            <a:r>
              <a:rPr lang="en-US" sz="2600" dirty="0"/>
              <a:t> </a:t>
            </a:r>
            <a:r>
              <a:rPr lang="en-US" sz="2600" dirty="0" err="1"/>
              <a:t>bij</a:t>
            </a:r>
            <a:r>
              <a:rPr lang="en-US" sz="2600" dirty="0"/>
              <a:t> </a:t>
            </a:r>
            <a:r>
              <a:rPr lang="en-US" sz="2600" dirty="0" err="1"/>
              <a:t>waar</a:t>
            </a:r>
            <a:r>
              <a:rPr lang="en-US" sz="2600" dirty="0"/>
              <a:t> het kind mee </a:t>
            </a:r>
            <a:r>
              <a:rPr lang="en-US" sz="2600" dirty="0" err="1"/>
              <a:t>bezig</a:t>
            </a:r>
            <a:r>
              <a:rPr lang="en-US" sz="2600" dirty="0"/>
              <a:t> is om </a:t>
            </a:r>
            <a:r>
              <a:rPr lang="en-US" sz="2600" dirty="0" err="1"/>
              <a:t>vervolgens</a:t>
            </a:r>
            <a:r>
              <a:rPr lang="en-US" sz="2600" dirty="0"/>
              <a:t> </a:t>
            </a:r>
            <a:r>
              <a:rPr lang="en-US" sz="2600" dirty="0" err="1"/>
              <a:t>te</a:t>
            </a:r>
            <a:r>
              <a:rPr lang="en-US" sz="2600" dirty="0"/>
              <a:t> </a:t>
            </a:r>
            <a:r>
              <a:rPr lang="en-US" sz="2600" dirty="0" err="1"/>
              <a:t>leiden</a:t>
            </a:r>
            <a:r>
              <a:rPr lang="en-US" sz="2600" dirty="0"/>
              <a:t> </a:t>
            </a:r>
            <a:r>
              <a:rPr lang="en-US" sz="2600" dirty="0" err="1"/>
              <a:t>en</a:t>
            </a:r>
            <a:r>
              <a:rPr lang="en-US" sz="2600" dirty="0"/>
              <a:t> </a:t>
            </a:r>
            <a:r>
              <a:rPr lang="en-US" sz="2600" dirty="0" err="1"/>
              <a:t>een</a:t>
            </a:r>
            <a:r>
              <a:rPr lang="en-US" sz="2600" dirty="0"/>
              <a:t> </a:t>
            </a:r>
            <a:r>
              <a:rPr lang="en-US" sz="2600" dirty="0" err="1"/>
              <a:t>overgang</a:t>
            </a:r>
            <a:r>
              <a:rPr lang="en-US" sz="2600" dirty="0"/>
              <a:t> </a:t>
            </a:r>
            <a:r>
              <a:rPr lang="en-US" sz="2600" dirty="0" err="1"/>
              <a:t>te</a:t>
            </a:r>
            <a:r>
              <a:rPr lang="en-US" sz="2600" dirty="0"/>
              <a:t> </a:t>
            </a:r>
            <a:r>
              <a:rPr lang="en-US" sz="2600" dirty="0" err="1"/>
              <a:t>maken</a:t>
            </a:r>
            <a:r>
              <a:rPr lang="en-US" sz="2600" dirty="0"/>
              <a:t> </a:t>
            </a:r>
            <a:r>
              <a:rPr lang="en-US" sz="2600" dirty="0" err="1"/>
              <a:t>naar</a:t>
            </a:r>
            <a:r>
              <a:rPr lang="en-US" sz="2600" dirty="0"/>
              <a:t> wat </a:t>
            </a:r>
            <a:r>
              <a:rPr lang="en-US" sz="2600" dirty="0" err="1"/>
              <a:t>jij</a:t>
            </a:r>
            <a:r>
              <a:rPr lang="en-US" sz="2600" dirty="0"/>
              <a:t> wilt </a:t>
            </a:r>
            <a:r>
              <a:rPr lang="en-US" sz="2600" dirty="0" err="1"/>
              <a:t>doen</a:t>
            </a:r>
            <a:r>
              <a:rPr lang="en-US" sz="2600" dirty="0"/>
              <a:t>.</a:t>
            </a:r>
            <a:br>
              <a:rPr lang="en-US" sz="2600" dirty="0"/>
            </a:br>
            <a:br>
              <a:rPr lang="en-US" sz="2600" dirty="0"/>
            </a:br>
            <a:r>
              <a:rPr lang="en-US" sz="2600" b="1" dirty="0"/>
              <a:t>- </a:t>
            </a:r>
            <a:r>
              <a:rPr lang="en-US" sz="2600" b="1" dirty="0" err="1"/>
              <a:t>Aanwezig</a:t>
            </a:r>
            <a:r>
              <a:rPr lang="en-US" sz="2600" b="1" dirty="0"/>
              <a:t> </a:t>
            </a:r>
            <a:r>
              <a:rPr lang="en-US" sz="2600" b="1" dirty="0" err="1"/>
              <a:t>zijn</a:t>
            </a:r>
            <a:r>
              <a:rPr lang="en-US" sz="2600" b="1" dirty="0"/>
              <a:t>: ‘</a:t>
            </a:r>
            <a:r>
              <a:rPr lang="en-US" sz="2600" b="1" dirty="0" err="1"/>
              <a:t>Geef</a:t>
            </a:r>
            <a:r>
              <a:rPr lang="en-US" sz="2600" b="1" dirty="0"/>
              <a:t> je </a:t>
            </a:r>
            <a:r>
              <a:rPr lang="en-US" sz="2600" b="1" dirty="0" err="1"/>
              <a:t>onverdeelde</a:t>
            </a:r>
            <a:r>
              <a:rPr lang="en-US" sz="2600" b="1" dirty="0"/>
              <a:t> </a:t>
            </a:r>
            <a:r>
              <a:rPr lang="en-US" sz="2600" b="1" dirty="0" err="1"/>
              <a:t>aandacht</a:t>
            </a:r>
            <a:r>
              <a:rPr lang="en-US" sz="2600" b="1" dirty="0"/>
              <a:t>’</a:t>
            </a:r>
            <a:br>
              <a:rPr lang="en-US" sz="2600" b="1" dirty="0"/>
            </a:br>
            <a:r>
              <a:rPr lang="en-US" sz="2600" dirty="0"/>
              <a:t>Wees er </a:t>
            </a:r>
            <a:r>
              <a:rPr lang="en-US" sz="2600" dirty="0" err="1"/>
              <a:t>volledig</a:t>
            </a:r>
            <a:r>
              <a:rPr lang="en-US" sz="2600" dirty="0"/>
              <a:t> </a:t>
            </a:r>
            <a:r>
              <a:rPr lang="en-US" sz="2600" dirty="0" err="1"/>
              <a:t>bij</a:t>
            </a:r>
            <a:r>
              <a:rPr lang="en-US" sz="2600" dirty="0"/>
              <a:t> met je </a:t>
            </a:r>
            <a:r>
              <a:rPr lang="en-US" sz="2600" dirty="0" err="1"/>
              <a:t>aandacht</a:t>
            </a:r>
            <a:r>
              <a:rPr lang="en-US" sz="2600" dirty="0"/>
              <a:t> </a:t>
            </a:r>
            <a:r>
              <a:rPr lang="en-US" sz="2600" dirty="0" err="1"/>
              <a:t>en</a:t>
            </a:r>
            <a:r>
              <a:rPr lang="en-US" sz="2600" dirty="0"/>
              <a:t> </a:t>
            </a:r>
            <a:r>
              <a:rPr lang="en-US" sz="2600" dirty="0" err="1"/>
              <a:t>laat</a:t>
            </a:r>
            <a:r>
              <a:rPr lang="en-US" sz="2600" dirty="0"/>
              <a:t> je </a:t>
            </a:r>
            <a:r>
              <a:rPr lang="en-US" sz="2600" dirty="0" err="1"/>
              <a:t>niet</a:t>
            </a:r>
            <a:r>
              <a:rPr lang="en-US" sz="2600" dirty="0"/>
              <a:t> </a:t>
            </a:r>
            <a:r>
              <a:rPr lang="en-US" sz="2600" dirty="0" err="1"/>
              <a:t>afleiden</a:t>
            </a:r>
            <a:r>
              <a:rPr lang="en-US" sz="2600" dirty="0"/>
              <a:t>. </a:t>
            </a:r>
            <a:r>
              <a:rPr lang="en-US" sz="2600" dirty="0" err="1"/>
              <a:t>Kinderen</a:t>
            </a:r>
            <a:r>
              <a:rPr lang="en-US" sz="2600" dirty="0"/>
              <a:t> </a:t>
            </a:r>
            <a:r>
              <a:rPr lang="en-US" sz="2600" dirty="0" err="1"/>
              <a:t>voelen</a:t>
            </a:r>
            <a:r>
              <a:rPr lang="en-US" sz="2600" dirty="0"/>
              <a:t> </a:t>
            </a:r>
            <a:r>
              <a:rPr lang="en-US" sz="2600" dirty="0" err="1"/>
              <a:t>dit</a:t>
            </a:r>
            <a:r>
              <a:rPr lang="en-US" sz="2600" dirty="0"/>
              <a:t> </a:t>
            </a:r>
            <a:r>
              <a:rPr lang="en-US" sz="2600" dirty="0" err="1"/>
              <a:t>en</a:t>
            </a:r>
            <a:r>
              <a:rPr lang="en-US" sz="2600" dirty="0"/>
              <a:t> </a:t>
            </a:r>
            <a:r>
              <a:rPr lang="en-US" sz="2600" dirty="0" err="1"/>
              <a:t>voelen</a:t>
            </a:r>
            <a:r>
              <a:rPr lang="en-US" sz="2600" dirty="0"/>
              <a:t> </a:t>
            </a:r>
            <a:r>
              <a:rPr lang="en-US" sz="2600" dirty="0" err="1"/>
              <a:t>zich</a:t>
            </a:r>
            <a:r>
              <a:rPr lang="en-US" sz="2600" dirty="0"/>
              <a:t> dan </a:t>
            </a:r>
            <a:r>
              <a:rPr lang="en-US" sz="2600" dirty="0" err="1"/>
              <a:t>niet</a:t>
            </a:r>
            <a:r>
              <a:rPr lang="en-US" sz="2600" dirty="0"/>
              <a:t> </a:t>
            </a:r>
            <a:r>
              <a:rPr lang="en-US" sz="2600" dirty="0" err="1"/>
              <a:t>belangrijk</a:t>
            </a:r>
            <a:r>
              <a:rPr lang="en-US" sz="2600" dirty="0"/>
              <a:t> </a:t>
            </a:r>
            <a:r>
              <a:rPr lang="en-US" sz="2600" dirty="0" err="1"/>
              <a:t>genoeg</a:t>
            </a:r>
            <a:r>
              <a:rPr lang="en-US" sz="2600" dirty="0"/>
              <a:t>.</a:t>
            </a:r>
            <a:br>
              <a:rPr lang="en-US" sz="2600" dirty="0"/>
            </a:br>
            <a:endParaRPr lang="en-US" sz="26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600" b="1" dirty="0"/>
              <a:t>- </a:t>
            </a:r>
            <a:r>
              <a:rPr lang="en-US" sz="2600" b="1" dirty="0" err="1"/>
              <a:t>Geen</a:t>
            </a:r>
            <a:r>
              <a:rPr lang="en-US" sz="2600" b="1" dirty="0"/>
              <a:t> </a:t>
            </a:r>
            <a:r>
              <a:rPr lang="en-US" sz="2600" b="1" dirty="0" err="1"/>
              <a:t>oordeel</a:t>
            </a:r>
            <a:r>
              <a:rPr lang="en-US" sz="2600" b="1" dirty="0"/>
              <a:t> </a:t>
            </a:r>
            <a:r>
              <a:rPr lang="en-US" sz="2600" b="1" dirty="0" err="1"/>
              <a:t>en</a:t>
            </a:r>
            <a:r>
              <a:rPr lang="en-US" sz="2600" b="1" dirty="0"/>
              <a:t> </a:t>
            </a:r>
            <a:r>
              <a:rPr lang="en-US" sz="2600" b="1" dirty="0" err="1"/>
              <a:t>zeker</a:t>
            </a:r>
            <a:r>
              <a:rPr lang="en-US" sz="2600" b="1" dirty="0"/>
              <a:t> </a:t>
            </a:r>
            <a:r>
              <a:rPr lang="en-US" sz="2600" b="1" dirty="0" err="1"/>
              <a:t>geen</a:t>
            </a:r>
            <a:r>
              <a:rPr lang="en-US" sz="2600" b="1" dirty="0"/>
              <a:t> </a:t>
            </a:r>
            <a:r>
              <a:rPr lang="en-US" sz="2600" b="1" dirty="0" err="1"/>
              <a:t>oplossingen</a:t>
            </a:r>
            <a:r>
              <a:rPr lang="en-US" sz="2600" b="1" dirty="0"/>
              <a:t>: ‘Tel tot 17’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600" dirty="0" err="1"/>
              <a:t>Als</a:t>
            </a:r>
            <a:r>
              <a:rPr lang="en-US" sz="2600" dirty="0"/>
              <a:t> </a:t>
            </a:r>
            <a:r>
              <a:rPr lang="en-US" sz="2600" dirty="0" err="1"/>
              <a:t>kinderen</a:t>
            </a:r>
            <a:r>
              <a:rPr lang="en-US" sz="2600" dirty="0"/>
              <a:t> </a:t>
            </a:r>
            <a:r>
              <a:rPr lang="en-US" sz="2600" dirty="0" err="1"/>
              <a:t>komen</a:t>
            </a:r>
            <a:r>
              <a:rPr lang="en-US" sz="2600" dirty="0"/>
              <a:t> met </a:t>
            </a:r>
            <a:r>
              <a:rPr lang="en-US" sz="2600" dirty="0" err="1"/>
              <a:t>een</a:t>
            </a:r>
            <a:r>
              <a:rPr lang="en-US" sz="2600" dirty="0"/>
              <a:t> </a:t>
            </a:r>
            <a:r>
              <a:rPr lang="en-US" sz="2600" dirty="0" err="1"/>
              <a:t>probleem</a:t>
            </a:r>
            <a:r>
              <a:rPr lang="en-US" sz="2600" dirty="0"/>
              <a:t>, </a:t>
            </a:r>
            <a:r>
              <a:rPr lang="en-US" sz="2600" dirty="0" err="1"/>
              <a:t>probeer</a:t>
            </a:r>
            <a:r>
              <a:rPr lang="en-US" sz="2600" dirty="0"/>
              <a:t> het dan </a:t>
            </a:r>
            <a:r>
              <a:rPr lang="en-US" sz="2600" dirty="0" err="1"/>
              <a:t>niet</a:t>
            </a:r>
            <a:r>
              <a:rPr lang="en-US" sz="2600" dirty="0"/>
              <a:t> op </a:t>
            </a:r>
            <a:r>
              <a:rPr lang="en-US" sz="2600" dirty="0" err="1"/>
              <a:t>te</a:t>
            </a:r>
            <a:r>
              <a:rPr lang="en-US" sz="2600" dirty="0"/>
              <a:t> </a:t>
            </a:r>
            <a:r>
              <a:rPr lang="en-US" sz="2600" dirty="0" err="1"/>
              <a:t>lossen</a:t>
            </a:r>
            <a:r>
              <a:rPr lang="en-US" sz="2600" dirty="0"/>
              <a:t>, maar </a:t>
            </a:r>
            <a:r>
              <a:rPr lang="en-US" sz="2600" dirty="0" err="1"/>
              <a:t>laat</a:t>
            </a:r>
            <a:r>
              <a:rPr lang="en-US" sz="2600" dirty="0"/>
              <a:t> </a:t>
            </a:r>
            <a:r>
              <a:rPr lang="en-US" sz="2600" dirty="0" err="1"/>
              <a:t>een</a:t>
            </a:r>
            <a:r>
              <a:rPr lang="en-US" sz="2600" dirty="0"/>
              <a:t> kind </a:t>
            </a:r>
            <a:r>
              <a:rPr lang="en-US" sz="2600" dirty="0" err="1"/>
              <a:t>zelf</a:t>
            </a:r>
            <a:r>
              <a:rPr lang="en-US" sz="2600" dirty="0"/>
              <a:t> </a:t>
            </a:r>
            <a:r>
              <a:rPr lang="en-US" sz="2600" dirty="0" err="1"/>
              <a:t>nadenken</a:t>
            </a:r>
            <a:r>
              <a:rPr lang="en-US" sz="2600" dirty="0"/>
              <a:t> over </a:t>
            </a:r>
            <a:r>
              <a:rPr lang="en-US" sz="2600" dirty="0" err="1"/>
              <a:t>een</a:t>
            </a:r>
            <a:r>
              <a:rPr lang="en-US" sz="2600" dirty="0"/>
              <a:t> </a:t>
            </a:r>
            <a:r>
              <a:rPr lang="en-US" sz="2600" dirty="0" err="1"/>
              <a:t>oplossing</a:t>
            </a:r>
            <a:r>
              <a:rPr lang="en-US" sz="2600" dirty="0"/>
              <a:t>. </a:t>
            </a:r>
            <a:r>
              <a:rPr lang="en-US" sz="2600" dirty="0" err="1"/>
              <a:t>Hierdoor</a:t>
            </a:r>
            <a:r>
              <a:rPr lang="en-US" sz="2600" dirty="0"/>
              <a:t> </a:t>
            </a:r>
            <a:r>
              <a:rPr lang="en-US" sz="2600" dirty="0" err="1"/>
              <a:t>leert</a:t>
            </a:r>
            <a:r>
              <a:rPr lang="en-US" sz="2600" dirty="0"/>
              <a:t> </a:t>
            </a:r>
            <a:r>
              <a:rPr lang="en-US" sz="2600" dirty="0" err="1"/>
              <a:t>een</a:t>
            </a:r>
            <a:r>
              <a:rPr lang="en-US" sz="2600" dirty="0"/>
              <a:t> kind </a:t>
            </a:r>
            <a:r>
              <a:rPr lang="en-US" sz="2600" dirty="0" err="1"/>
              <a:t>oplossingsgericht</a:t>
            </a:r>
            <a:r>
              <a:rPr lang="en-US" sz="2600" dirty="0"/>
              <a:t> </a:t>
            </a:r>
            <a:r>
              <a:rPr lang="en-US" sz="2600" dirty="0" err="1"/>
              <a:t>denken</a:t>
            </a:r>
            <a:r>
              <a:rPr lang="en-US" sz="2600" dirty="0"/>
              <a:t>.</a:t>
            </a:r>
            <a:br>
              <a:rPr lang="en-US" sz="2600" dirty="0"/>
            </a:br>
            <a:br>
              <a:rPr lang="en-US" sz="2600" dirty="0"/>
            </a:br>
            <a:r>
              <a:rPr lang="en-US" sz="2600" i="1" dirty="0"/>
              <a:t>Zo </a:t>
            </a:r>
            <a:r>
              <a:rPr lang="en-US" sz="2600" i="1" dirty="0" err="1"/>
              <a:t>wandel</a:t>
            </a:r>
            <a:r>
              <a:rPr lang="en-US" sz="2600" i="1" dirty="0"/>
              <a:t> je mee met </a:t>
            </a:r>
            <a:r>
              <a:rPr lang="en-US" sz="2600" i="1" dirty="0" err="1"/>
              <a:t>een</a:t>
            </a:r>
            <a:r>
              <a:rPr lang="en-US" sz="2600" i="1" dirty="0"/>
              <a:t> kind </a:t>
            </a:r>
            <a:r>
              <a:rPr lang="en-US" sz="2600" i="1" dirty="0" err="1"/>
              <a:t>en</a:t>
            </a:r>
            <a:r>
              <a:rPr lang="en-US" sz="2600" i="1" dirty="0"/>
              <a:t> </a:t>
            </a:r>
            <a:r>
              <a:rPr lang="en-US" sz="2600" i="1" dirty="0" err="1"/>
              <a:t>laat</a:t>
            </a:r>
            <a:r>
              <a:rPr lang="en-US" sz="2600" i="1" dirty="0"/>
              <a:t> je het </a:t>
            </a:r>
            <a:r>
              <a:rPr lang="en-US" sz="2600" i="1" dirty="0" err="1"/>
              <a:t>voelen</a:t>
            </a:r>
            <a:r>
              <a:rPr lang="en-US" sz="2600" i="1" dirty="0"/>
              <a:t> </a:t>
            </a:r>
            <a:r>
              <a:rPr lang="en-US" sz="2600" i="1" dirty="0" err="1"/>
              <a:t>dat</a:t>
            </a:r>
            <a:r>
              <a:rPr lang="en-US" sz="2600" i="1" dirty="0"/>
              <a:t> </a:t>
            </a:r>
            <a:r>
              <a:rPr lang="en-US" sz="2600" i="1" dirty="0" err="1"/>
              <a:t>hij</a:t>
            </a:r>
            <a:r>
              <a:rPr lang="en-US" sz="2600" i="1" dirty="0"/>
              <a:t> of </a:t>
            </a:r>
            <a:r>
              <a:rPr lang="en-US" sz="2600" i="1" dirty="0" err="1"/>
              <a:t>zij</a:t>
            </a:r>
            <a:r>
              <a:rPr lang="en-US" sz="2600" i="1" dirty="0"/>
              <a:t> het </a:t>
            </a:r>
            <a:r>
              <a:rPr lang="en-US" sz="2600" i="1" dirty="0" err="1"/>
              <a:t>waard</a:t>
            </a:r>
            <a:r>
              <a:rPr lang="en-US" sz="2600" i="1" dirty="0"/>
              <a:t> is om mee </a:t>
            </a:r>
            <a:r>
              <a:rPr lang="en-US" sz="2600" i="1" dirty="0" err="1"/>
              <a:t>te</a:t>
            </a:r>
            <a:r>
              <a:rPr lang="en-US" sz="2600" i="1" dirty="0"/>
              <a:t> </a:t>
            </a:r>
            <a:r>
              <a:rPr lang="en-US" sz="2600" i="1" dirty="0" err="1"/>
              <a:t>spelen</a:t>
            </a:r>
            <a:r>
              <a:rPr lang="en-US" sz="2600" i="1" dirty="0"/>
              <a:t> of </a:t>
            </a:r>
            <a:r>
              <a:rPr lang="en-US" sz="2600" i="1" dirty="0" err="1"/>
              <a:t>te</a:t>
            </a:r>
            <a:r>
              <a:rPr lang="en-US" sz="2600" i="1" dirty="0"/>
              <a:t> </a:t>
            </a:r>
            <a:r>
              <a:rPr lang="en-US" sz="2600" i="1" dirty="0" err="1"/>
              <a:t>praten</a:t>
            </a:r>
            <a:r>
              <a:rPr lang="en-US" sz="2600" i="1" dirty="0"/>
              <a:t>. </a:t>
            </a:r>
            <a:br>
              <a:rPr lang="en-US" sz="2600" i="1" dirty="0"/>
            </a:br>
            <a:r>
              <a:rPr lang="en-US" sz="2600" i="1" dirty="0" err="1"/>
              <a:t>En</a:t>
            </a:r>
            <a:r>
              <a:rPr lang="en-US" sz="2600" i="1" dirty="0"/>
              <a:t> hoop je </a:t>
            </a:r>
            <a:r>
              <a:rPr lang="en-US" sz="2600" i="1" dirty="0" err="1"/>
              <a:t>dat</a:t>
            </a:r>
            <a:r>
              <a:rPr lang="en-US" sz="2600" i="1" dirty="0"/>
              <a:t> het </a:t>
            </a:r>
            <a:r>
              <a:rPr lang="en-US" sz="2600" i="1" dirty="0" err="1"/>
              <a:t>vaatje</a:t>
            </a:r>
            <a:r>
              <a:rPr lang="en-US" sz="2600" i="1" dirty="0"/>
              <a:t> met </a:t>
            </a:r>
            <a:r>
              <a:rPr lang="en-US" sz="2600" i="1" dirty="0" err="1"/>
              <a:t>eigenwaarde</a:t>
            </a:r>
            <a:r>
              <a:rPr lang="en-US" sz="2600" i="1" dirty="0"/>
              <a:t> </a:t>
            </a:r>
            <a:r>
              <a:rPr lang="en-US" sz="2600" i="1" dirty="0" err="1"/>
              <a:t>genoeg</a:t>
            </a:r>
            <a:r>
              <a:rPr lang="en-US" sz="2600" i="1" dirty="0"/>
              <a:t> </a:t>
            </a:r>
            <a:r>
              <a:rPr lang="en-US" sz="2600" i="1" dirty="0" err="1"/>
              <a:t>gevuld</a:t>
            </a:r>
            <a:r>
              <a:rPr lang="en-US" sz="2600" i="1" dirty="0"/>
              <a:t> </a:t>
            </a:r>
            <a:r>
              <a:rPr lang="en-US" sz="2600" i="1" dirty="0" err="1"/>
              <a:t>wordt</a:t>
            </a:r>
            <a:r>
              <a:rPr lang="en-US" sz="2600" i="1" dirty="0"/>
              <a:t> om het kind het </a:t>
            </a:r>
            <a:r>
              <a:rPr lang="en-US" sz="2600" i="1" dirty="0" err="1"/>
              <a:t>gevoel</a:t>
            </a:r>
            <a:r>
              <a:rPr lang="en-US" sz="2600" i="1" dirty="0"/>
              <a:t> </a:t>
            </a:r>
            <a:r>
              <a:rPr lang="en-US" sz="2600" i="1" dirty="0" err="1"/>
              <a:t>te</a:t>
            </a:r>
            <a:r>
              <a:rPr lang="en-US" sz="2600" i="1" dirty="0"/>
              <a:t> </a:t>
            </a:r>
            <a:r>
              <a:rPr lang="en-US" sz="2600" i="1" dirty="0" err="1"/>
              <a:t>geven</a:t>
            </a:r>
            <a:r>
              <a:rPr lang="en-US" sz="2600" i="1" dirty="0"/>
              <a:t> </a:t>
            </a:r>
            <a:r>
              <a:rPr lang="en-US" sz="2600" i="1" dirty="0" err="1"/>
              <a:t>dat</a:t>
            </a:r>
            <a:r>
              <a:rPr lang="en-US" sz="2600" i="1" dirty="0"/>
              <a:t> het er mag </a:t>
            </a:r>
            <a:r>
              <a:rPr lang="en-US" sz="2600" i="1" dirty="0" err="1"/>
              <a:t>zijn</a:t>
            </a:r>
            <a:r>
              <a:rPr lang="en-US" sz="2600" i="1" dirty="0"/>
              <a:t>.</a:t>
            </a:r>
            <a:br>
              <a:rPr lang="en-US" sz="800" dirty="0"/>
            </a:br>
            <a:br>
              <a:rPr lang="en-US" sz="800" dirty="0"/>
            </a:br>
            <a:br>
              <a:rPr lang="en-US" sz="800" dirty="0"/>
            </a:br>
            <a:br>
              <a:rPr lang="en-US" sz="800" b="1" dirty="0"/>
            </a:br>
            <a:endParaRPr lang="en-US" sz="800" b="1" dirty="0"/>
          </a:p>
        </p:txBody>
      </p:sp>
      <p:sp>
        <p:nvSpPr>
          <p:cNvPr id="20" name="Rectangle 23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5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C66BAF9-A22F-4478-8CE1-F5CA804A76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0267" r="40044"/>
          <a:stretch/>
        </p:blipFill>
        <p:spPr>
          <a:xfrm>
            <a:off x="7147087" y="271412"/>
            <a:ext cx="4170530" cy="2425309"/>
          </a:xfrm>
          <a:prstGeom prst="rect">
            <a:avLst/>
          </a:prstGeom>
        </p:spPr>
      </p:pic>
      <p:pic>
        <p:nvPicPr>
          <p:cNvPr id="6" name="Afbeelding 5" descr="Afbeelding met binnen, persoon&#10;&#10;Automatisch gegenereerde beschrijving">
            <a:extLst>
              <a:ext uri="{FF2B5EF4-FFF2-40B4-BE49-F238E27FC236}">
                <a16:creationId xmlns:a16="http://schemas.microsoft.com/office/drawing/2014/main" id="{801C9B6B-4B99-432E-AE93-5507E185BA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8831" b="10474"/>
          <a:stretch/>
        </p:blipFill>
        <p:spPr>
          <a:xfrm>
            <a:off x="7873377" y="3124397"/>
            <a:ext cx="3140063" cy="354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184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6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2402BD63-BC5C-4AC2-81B5-298956150166}"/>
              </a:ext>
            </a:extLst>
          </p:cNvPr>
          <p:cNvSpPr/>
          <p:nvPr/>
        </p:nvSpPr>
        <p:spPr>
          <a:xfrm>
            <a:off x="245688" y="187960"/>
            <a:ext cx="11074400" cy="602488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 err="1"/>
              <a:t>Genderbewust</a:t>
            </a:r>
            <a:r>
              <a:rPr lang="en-US" sz="2800" b="1" dirty="0"/>
              <a:t> </a:t>
            </a:r>
            <a:r>
              <a:rPr lang="en-US" sz="2800" b="1" dirty="0" err="1"/>
              <a:t>opvoeden</a:t>
            </a:r>
            <a:r>
              <a:rPr lang="en-US" sz="2800" b="1" dirty="0"/>
              <a:t> </a:t>
            </a:r>
            <a:r>
              <a:rPr lang="en-US" sz="2000" b="1" dirty="0"/>
              <a:t>(</a:t>
            </a:r>
            <a:r>
              <a:rPr lang="en-US" sz="2000" b="1" dirty="0" err="1"/>
              <a:t>zie</a:t>
            </a:r>
            <a:r>
              <a:rPr lang="en-US" sz="2000" b="1" dirty="0"/>
              <a:t> </a:t>
            </a:r>
            <a:r>
              <a:rPr lang="en-US" sz="2000" b="1" dirty="0" err="1"/>
              <a:t>ook</a:t>
            </a:r>
            <a:r>
              <a:rPr lang="en-US" sz="2000" b="1" dirty="0"/>
              <a:t> </a:t>
            </a:r>
            <a:r>
              <a:rPr lang="en-US" sz="2000" b="1" dirty="0" err="1"/>
              <a:t>blz</a:t>
            </a:r>
            <a:r>
              <a:rPr lang="en-US" sz="2000" b="1" dirty="0"/>
              <a:t>. 99 &amp; 100)</a:t>
            </a:r>
            <a:br>
              <a:rPr lang="en-US" sz="2000" b="1" dirty="0"/>
            </a:br>
            <a:br>
              <a:rPr lang="en-US" sz="2000" b="1" dirty="0"/>
            </a:br>
            <a:r>
              <a:rPr lang="en-US" sz="2000" dirty="0"/>
              <a:t>- </a:t>
            </a:r>
            <a:r>
              <a:rPr lang="en-US" sz="2000" dirty="0" err="1"/>
              <a:t>Kijk</a:t>
            </a:r>
            <a:r>
              <a:rPr lang="en-US" sz="2000" dirty="0"/>
              <a:t> </a:t>
            </a:r>
            <a:r>
              <a:rPr lang="en-US" sz="2000" dirty="0" err="1"/>
              <a:t>naar</a:t>
            </a:r>
            <a:r>
              <a:rPr lang="en-US" sz="2000" dirty="0"/>
              <a:t> de </a:t>
            </a:r>
            <a:r>
              <a:rPr lang="en-US" sz="2000" dirty="0" err="1"/>
              <a:t>persoonlijkheid</a:t>
            </a:r>
            <a:r>
              <a:rPr lang="en-US" sz="2000" dirty="0"/>
              <a:t> van kind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daag</a:t>
            </a:r>
            <a:r>
              <a:rPr lang="en-US" sz="2000" dirty="0"/>
              <a:t> </a:t>
            </a:r>
            <a:r>
              <a:rPr lang="en-US" sz="2000" dirty="0" err="1"/>
              <a:t>kinderen</a:t>
            </a:r>
            <a:r>
              <a:rPr lang="en-US" sz="2000" dirty="0"/>
              <a:t> </a:t>
            </a:r>
            <a:r>
              <a:rPr lang="en-US" sz="2000" dirty="0" err="1"/>
              <a:t>uit</a:t>
            </a:r>
            <a:r>
              <a:rPr lang="en-US" sz="2000" dirty="0"/>
              <a:t> om het </a:t>
            </a:r>
            <a:r>
              <a:rPr lang="en-US" sz="2000" dirty="0" err="1"/>
              <a:t>beste</a:t>
            </a:r>
            <a:r>
              <a:rPr lang="en-US" sz="2000" dirty="0"/>
              <a:t> </a:t>
            </a:r>
            <a:r>
              <a:rPr lang="en-US" sz="2000" dirty="0" err="1"/>
              <a:t>uit</a:t>
            </a:r>
            <a:r>
              <a:rPr lang="en-US" sz="2000" dirty="0"/>
              <a:t> </a:t>
            </a:r>
            <a:r>
              <a:rPr lang="en-US" sz="2000" dirty="0" err="1"/>
              <a:t>zichzelf</a:t>
            </a:r>
            <a:r>
              <a:rPr lang="en-US" sz="2000" dirty="0"/>
              <a:t> </a:t>
            </a:r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en-US" sz="2000" dirty="0" err="1"/>
              <a:t>halen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(</a:t>
            </a:r>
            <a:r>
              <a:rPr lang="en-US" sz="2000" dirty="0" err="1"/>
              <a:t>ongeacht</a:t>
            </a:r>
            <a:r>
              <a:rPr lang="en-US" sz="2000" dirty="0"/>
              <a:t> </a:t>
            </a:r>
            <a:r>
              <a:rPr lang="en-US" sz="2000" dirty="0" err="1"/>
              <a:t>sekse</a:t>
            </a:r>
            <a:r>
              <a:rPr lang="en-US" sz="2000" dirty="0"/>
              <a:t>)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- Wees je </a:t>
            </a:r>
            <a:r>
              <a:rPr lang="en-US" sz="2000" dirty="0" err="1"/>
              <a:t>bewust</a:t>
            </a:r>
            <a:r>
              <a:rPr lang="en-US" sz="2000" dirty="0"/>
              <a:t> van je eigen </a:t>
            </a:r>
            <a:r>
              <a:rPr lang="en-US" sz="2000" dirty="0" err="1"/>
              <a:t>gedrag</a:t>
            </a:r>
            <a:r>
              <a:rPr lang="en-US" sz="2000" dirty="0"/>
              <a:t> </a:t>
            </a:r>
            <a:r>
              <a:rPr lang="en-US" sz="2000" dirty="0" err="1"/>
              <a:t>als</a:t>
            </a:r>
            <a:r>
              <a:rPr lang="en-US" sz="2000" dirty="0"/>
              <a:t> </a:t>
            </a:r>
            <a:r>
              <a:rPr lang="en-US" sz="2000" dirty="0" err="1"/>
              <a:t>rolmodel</a:t>
            </a:r>
            <a:r>
              <a:rPr lang="en-US" sz="2000" dirty="0"/>
              <a:t>, van je </a:t>
            </a:r>
            <a:r>
              <a:rPr lang="en-US" sz="2000" dirty="0" err="1"/>
              <a:t>kijk</a:t>
            </a:r>
            <a:r>
              <a:rPr lang="en-US" sz="2000" dirty="0"/>
              <a:t> op </a:t>
            </a:r>
            <a:r>
              <a:rPr lang="en-US" sz="2000" dirty="0" err="1"/>
              <a:t>jongens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meisjes</a:t>
            </a:r>
            <a:r>
              <a:rPr lang="en-US" sz="2000" dirty="0"/>
              <a:t>. </a:t>
            </a:r>
            <a:br>
              <a:rPr lang="en-US" sz="2000" dirty="0"/>
            </a:br>
            <a:r>
              <a:rPr lang="en-US" sz="2000" dirty="0"/>
              <a:t>Hoe ben </a:t>
            </a:r>
            <a:r>
              <a:rPr lang="en-US" sz="2000" dirty="0" err="1"/>
              <a:t>jezelf</a:t>
            </a:r>
            <a:r>
              <a:rPr lang="en-US" sz="2000" dirty="0"/>
              <a:t> </a:t>
            </a:r>
            <a:r>
              <a:rPr lang="en-US" sz="2000" dirty="0" err="1"/>
              <a:t>opgevoed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wat </a:t>
            </a:r>
            <a:r>
              <a:rPr lang="en-US" sz="2000" dirty="0" err="1"/>
              <a:t>draag</a:t>
            </a:r>
            <a:r>
              <a:rPr lang="en-US" sz="2000" dirty="0"/>
              <a:t> je </a:t>
            </a:r>
            <a:r>
              <a:rPr lang="en-US" sz="2000" dirty="0" err="1"/>
              <a:t>daardoor</a:t>
            </a:r>
            <a:r>
              <a:rPr lang="en-US" sz="2000" dirty="0"/>
              <a:t> </a:t>
            </a:r>
            <a:r>
              <a:rPr lang="en-US" sz="2000" dirty="0" err="1"/>
              <a:t>uit</a:t>
            </a:r>
            <a:r>
              <a:rPr lang="en-US" sz="2000" dirty="0"/>
              <a:t>? Hoe </a:t>
            </a:r>
            <a:r>
              <a:rPr lang="en-US" sz="2000" dirty="0" err="1"/>
              <a:t>ga</a:t>
            </a:r>
            <a:r>
              <a:rPr lang="en-US" sz="2000" dirty="0"/>
              <a:t> </a:t>
            </a:r>
            <a:r>
              <a:rPr lang="en-US" sz="2000" dirty="0" err="1"/>
              <a:t>jij</a:t>
            </a:r>
            <a:r>
              <a:rPr lang="en-US" sz="2000" dirty="0"/>
              <a:t> om met </a:t>
            </a:r>
            <a:r>
              <a:rPr lang="en-US" sz="2000" dirty="0" err="1"/>
              <a:t>meisjes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jongens</a:t>
            </a:r>
            <a:r>
              <a:rPr lang="en-US" sz="2000" dirty="0"/>
              <a:t>? Wat </a:t>
            </a:r>
            <a:r>
              <a:rPr lang="en-US" sz="2000" dirty="0" err="1"/>
              <a:t>stimuleer</a:t>
            </a:r>
            <a:r>
              <a:rPr lang="en-US" sz="2000" dirty="0"/>
              <a:t> </a:t>
            </a:r>
            <a:r>
              <a:rPr lang="en-US" sz="2000" dirty="0" err="1"/>
              <a:t>jij</a:t>
            </a:r>
            <a:r>
              <a:rPr lang="en-US" sz="2000" dirty="0"/>
              <a:t>?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- Help </a:t>
            </a:r>
            <a:r>
              <a:rPr lang="en-US" sz="2000" dirty="0" err="1"/>
              <a:t>kinderen</a:t>
            </a:r>
            <a:r>
              <a:rPr lang="en-US" sz="2000" dirty="0"/>
              <a:t> </a:t>
            </a:r>
            <a:r>
              <a:rPr lang="en-US" sz="2000" dirty="0" err="1"/>
              <a:t>keuzes</a:t>
            </a:r>
            <a:r>
              <a:rPr lang="en-US" sz="2000" dirty="0"/>
              <a:t> </a:t>
            </a:r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en-US" sz="2000" dirty="0" err="1"/>
              <a:t>maken</a:t>
            </a:r>
            <a:r>
              <a:rPr lang="en-US" sz="2000" dirty="0"/>
              <a:t> die </a:t>
            </a:r>
            <a:r>
              <a:rPr lang="en-US" sz="2000" dirty="0" err="1"/>
              <a:t>gebaseerd</a:t>
            </a:r>
            <a:r>
              <a:rPr lang="en-US" sz="2000" dirty="0"/>
              <a:t> </a:t>
            </a:r>
            <a:r>
              <a:rPr lang="en-US" sz="2000" dirty="0" err="1"/>
              <a:t>zijn</a:t>
            </a:r>
            <a:r>
              <a:rPr lang="en-US" sz="2000" dirty="0"/>
              <a:t> op </a:t>
            </a:r>
            <a:r>
              <a:rPr lang="en-US" sz="2000" dirty="0" err="1"/>
              <a:t>hun</a:t>
            </a:r>
            <a:r>
              <a:rPr lang="en-US" sz="2000" dirty="0"/>
              <a:t> </a:t>
            </a:r>
            <a:r>
              <a:rPr lang="en-US" sz="2000" dirty="0" err="1"/>
              <a:t>persoonlijkheid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niet</a:t>
            </a:r>
            <a:r>
              <a:rPr lang="en-US" sz="2000" dirty="0"/>
              <a:t> op </a:t>
            </a:r>
            <a:r>
              <a:rPr lang="en-US" sz="2000" dirty="0" err="1"/>
              <a:t>hun</a:t>
            </a:r>
            <a:r>
              <a:rPr lang="en-US" sz="2000" dirty="0"/>
              <a:t> </a:t>
            </a:r>
            <a:r>
              <a:rPr lang="en-US" sz="2000" dirty="0" err="1"/>
              <a:t>sekse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(let op je </a:t>
            </a:r>
            <a:r>
              <a:rPr lang="en-US" sz="2000" dirty="0" err="1"/>
              <a:t>woordgebruik</a:t>
            </a:r>
            <a:r>
              <a:rPr lang="en-US" sz="2000" dirty="0"/>
              <a:t>!)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- </a:t>
            </a:r>
            <a:r>
              <a:rPr lang="en-US" sz="2000" dirty="0" err="1"/>
              <a:t>Stimuleer</a:t>
            </a:r>
            <a:r>
              <a:rPr lang="en-US" sz="2000" dirty="0"/>
              <a:t> </a:t>
            </a:r>
            <a:r>
              <a:rPr lang="en-US" sz="2000" dirty="0" err="1"/>
              <a:t>gemengd</a:t>
            </a:r>
            <a:r>
              <a:rPr lang="en-US" sz="2000" dirty="0"/>
              <a:t> </a:t>
            </a:r>
            <a:r>
              <a:rPr lang="en-US" sz="2000" dirty="0" err="1"/>
              <a:t>spelen</a:t>
            </a:r>
            <a:r>
              <a:rPr lang="en-US" sz="2000" dirty="0"/>
              <a:t> 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- Stop met </a:t>
            </a:r>
            <a:r>
              <a:rPr lang="en-US" sz="2000" dirty="0" err="1"/>
              <a:t>gedrag</a:t>
            </a:r>
            <a:r>
              <a:rPr lang="en-US" sz="2000" dirty="0"/>
              <a:t> </a:t>
            </a:r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en-US" sz="2000" dirty="0" err="1"/>
              <a:t>markeren</a:t>
            </a:r>
            <a:r>
              <a:rPr lang="en-US" sz="2000" dirty="0"/>
              <a:t> </a:t>
            </a:r>
            <a:r>
              <a:rPr lang="en-US" sz="2000" dirty="0" err="1"/>
              <a:t>als</a:t>
            </a:r>
            <a:r>
              <a:rPr lang="en-US" sz="2000" dirty="0"/>
              <a:t> ‘</a:t>
            </a:r>
            <a:r>
              <a:rPr lang="en-US" sz="2000" dirty="0" err="1"/>
              <a:t>typisch</a:t>
            </a:r>
            <a:r>
              <a:rPr lang="en-US" sz="2000" dirty="0"/>
              <a:t> </a:t>
            </a:r>
            <a:r>
              <a:rPr lang="en-US" sz="2000" dirty="0" err="1"/>
              <a:t>jongens</a:t>
            </a:r>
            <a:r>
              <a:rPr lang="en-US" sz="2000" dirty="0"/>
              <a:t>’ </a:t>
            </a:r>
            <a:r>
              <a:rPr lang="en-US" sz="2000" dirty="0" err="1"/>
              <a:t>en</a:t>
            </a:r>
            <a:r>
              <a:rPr lang="en-US" sz="2000" dirty="0"/>
              <a:t> ‘</a:t>
            </a:r>
            <a:r>
              <a:rPr lang="en-US" sz="2000" dirty="0" err="1"/>
              <a:t>typisch</a:t>
            </a:r>
            <a:r>
              <a:rPr lang="en-US" sz="2000" dirty="0"/>
              <a:t> </a:t>
            </a:r>
            <a:r>
              <a:rPr lang="en-US" sz="2000" dirty="0" err="1"/>
              <a:t>meisjes</a:t>
            </a:r>
            <a:r>
              <a:rPr lang="en-US" sz="2000" dirty="0"/>
              <a:t>’ 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* </a:t>
            </a:r>
            <a:r>
              <a:rPr lang="en-US" sz="2000" dirty="0" err="1"/>
              <a:t>Keur</a:t>
            </a:r>
            <a:r>
              <a:rPr lang="en-US" sz="2000" dirty="0"/>
              <a:t> </a:t>
            </a:r>
            <a:r>
              <a:rPr lang="en-US" sz="2000" dirty="0" err="1"/>
              <a:t>gedrag</a:t>
            </a:r>
            <a:r>
              <a:rPr lang="en-US" sz="2000" dirty="0"/>
              <a:t> </a:t>
            </a:r>
            <a:r>
              <a:rPr lang="en-US" sz="2000" dirty="0" err="1"/>
              <a:t>niet</a:t>
            </a:r>
            <a:r>
              <a:rPr lang="en-US" sz="2000" dirty="0"/>
              <a:t> </a:t>
            </a:r>
            <a:r>
              <a:rPr lang="en-US" sz="2000" dirty="0" err="1"/>
              <a:t>af</a:t>
            </a:r>
            <a:r>
              <a:rPr lang="en-US" sz="2000" dirty="0"/>
              <a:t>!!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br>
              <a:rPr lang="en-US" sz="2000" dirty="0"/>
            </a:br>
            <a:br>
              <a:rPr lang="en-US" sz="2000" dirty="0"/>
            </a:br>
            <a:r>
              <a:rPr lang="en-US" sz="2000" b="1" dirty="0" err="1">
                <a:highlight>
                  <a:srgbClr val="FFFF00"/>
                </a:highlight>
              </a:rPr>
              <a:t>Een</a:t>
            </a:r>
            <a:r>
              <a:rPr lang="en-US" sz="2000" b="1" dirty="0">
                <a:highlight>
                  <a:srgbClr val="FFFF00"/>
                </a:highlight>
              </a:rPr>
              <a:t> </a:t>
            </a:r>
            <a:r>
              <a:rPr lang="en-US" sz="2000" b="1" dirty="0" err="1">
                <a:highlight>
                  <a:srgbClr val="FFFF00"/>
                </a:highlight>
              </a:rPr>
              <a:t>filmpje</a:t>
            </a:r>
            <a:r>
              <a:rPr lang="en-US" sz="2000" b="1" dirty="0">
                <a:highlight>
                  <a:srgbClr val="FFFF00"/>
                </a:highlight>
              </a:rPr>
              <a:t>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>
                <a:hlinkClick r:id="rId2"/>
              </a:rPr>
              <a:t>Genderneutraal</a:t>
            </a:r>
            <a:r>
              <a:rPr lang="en-US" sz="2000" b="1" dirty="0">
                <a:hlinkClick r:id="rId2"/>
              </a:rPr>
              <a:t> </a:t>
            </a:r>
            <a:r>
              <a:rPr lang="en-US" sz="2000" b="1" dirty="0" err="1">
                <a:hlinkClick r:id="rId2"/>
              </a:rPr>
              <a:t>opvoeden</a:t>
            </a:r>
            <a:r>
              <a:rPr lang="en-US" sz="2000" b="1" dirty="0">
                <a:hlinkClick r:id="rId2"/>
              </a:rPr>
              <a:t> in </a:t>
            </a:r>
            <a:r>
              <a:rPr lang="en-US" sz="2000" b="1" dirty="0" err="1">
                <a:hlinkClick r:id="rId2"/>
              </a:rPr>
              <a:t>Zweden</a:t>
            </a:r>
            <a:r>
              <a:rPr lang="en-US" sz="2000" b="1" dirty="0">
                <a:hlinkClick r:id="rId2"/>
              </a:rPr>
              <a:t> | Me Jane You Tarzan ...</a:t>
            </a:r>
            <a:endParaRPr lang="en-US" sz="20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hlinkClick r:id="rId2"/>
              </a:rPr>
              <a:t>https://www.youtube.com/watch?v=NfxZKzjLvF8</a:t>
            </a:r>
            <a:r>
              <a:rPr lang="en-US" sz="2000" dirty="0"/>
              <a:t>			</a:t>
            </a:r>
            <a:r>
              <a:rPr lang="en-US" sz="2400" b="1" i="1" dirty="0"/>
              <a:t>Wat </a:t>
            </a:r>
            <a:r>
              <a:rPr lang="en-US" sz="2400" b="1" i="1" dirty="0" err="1"/>
              <a:t>vind</a:t>
            </a:r>
            <a:r>
              <a:rPr lang="en-US" sz="2400" b="1" i="1" dirty="0"/>
              <a:t> </a:t>
            </a:r>
            <a:r>
              <a:rPr lang="en-US" sz="2400" b="1" i="1" dirty="0" err="1"/>
              <a:t>jij</a:t>
            </a:r>
            <a:r>
              <a:rPr lang="en-US" sz="2400" b="1" i="1" dirty="0"/>
              <a:t> </a:t>
            </a:r>
            <a:r>
              <a:rPr lang="en-US" sz="2400" b="1" i="1" dirty="0" err="1"/>
              <a:t>hiervan</a:t>
            </a:r>
            <a:r>
              <a:rPr lang="en-US" sz="2400" b="1" i="1" dirty="0"/>
              <a:t>??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3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dirty="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76000"/>
                </a:srgbClr>
              </a:gs>
              <a:gs pos="100000">
                <a:schemeClr val="accent1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87041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926</Words>
  <Application>Microsoft Office PowerPoint</Application>
  <PresentationFormat>Breedbeeld</PresentationFormat>
  <Paragraphs>61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Kantoorthema</vt:lpstr>
      <vt:lpstr>Module Diversiteit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Diversiteit</dc:title>
  <dc:creator>Laura Beeftink</dc:creator>
  <cp:lastModifiedBy>Laura Beeftink</cp:lastModifiedBy>
  <cp:revision>4</cp:revision>
  <dcterms:created xsi:type="dcterms:W3CDTF">2021-10-18T12:40:37Z</dcterms:created>
  <dcterms:modified xsi:type="dcterms:W3CDTF">2022-01-10T13:39:58Z</dcterms:modified>
</cp:coreProperties>
</file>